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1" r:id="rId2"/>
    <p:sldId id="2563" r:id="rId3"/>
    <p:sldId id="2564" r:id="rId4"/>
    <p:sldId id="2565" r:id="rId5"/>
    <p:sldId id="2585" r:id="rId6"/>
    <p:sldId id="2584" r:id="rId7"/>
    <p:sldId id="2566" r:id="rId8"/>
    <p:sldId id="2586" r:id="rId9"/>
    <p:sldId id="2587" r:id="rId10"/>
    <p:sldId id="2588" r:id="rId11"/>
    <p:sldId id="2589" r:id="rId12"/>
    <p:sldId id="2592" r:id="rId13"/>
    <p:sldId id="2600" r:id="rId14"/>
    <p:sldId id="2593" r:id="rId15"/>
    <p:sldId id="2594" r:id="rId16"/>
    <p:sldId id="2597" r:id="rId17"/>
    <p:sldId id="2595" r:id="rId18"/>
    <p:sldId id="2596" r:id="rId19"/>
    <p:sldId id="2598" r:id="rId20"/>
    <p:sldId id="2576" r:id="rId21"/>
    <p:sldId id="2578" r:id="rId22"/>
    <p:sldId id="2583" r:id="rId23"/>
    <p:sldId id="2579" r:id="rId24"/>
    <p:sldId id="2580" r:id="rId25"/>
    <p:sldId id="2581" r:id="rId26"/>
    <p:sldId id="2582" r:id="rId27"/>
  </p:sldIdLst>
  <p:sldSz cx="12192000" cy="6858000"/>
  <p:notesSz cx="6858000" cy="9144000"/>
  <p:defaultTextStyle>
    <a:defPPr>
      <a:defRPr lang="pt-A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álise de Mineração de Dados para Previsão de Demanda de Energia Utilizando Modelos ARIMA e RNN" id="{EAE96747-714B-4A7D-8CA5-AAD7C4735008}">
          <p14:sldIdLst>
            <p14:sldId id="2561"/>
          </p14:sldIdLst>
        </p14:section>
        <p14:section name="Introdução ao Projeto de Mineração de Dados" id="{0B0B1131-6516-482A-94D1-AE845B5E3887}">
          <p14:sldIdLst>
            <p14:sldId id="2563"/>
            <p14:sldId id="2564"/>
            <p14:sldId id="2565"/>
            <p14:sldId id="2585"/>
            <p14:sldId id="2584"/>
            <p14:sldId id="2566"/>
            <p14:sldId id="2586"/>
            <p14:sldId id="2587"/>
          </p14:sldIdLst>
        </p14:section>
        <p14:section name="Preparação e Análise dos Dados de Energia" id="{C57BF3EF-D679-496C-8FE3-8F3EA2AFCB1F}">
          <p14:sldIdLst>
            <p14:sldId id="2588"/>
            <p14:sldId id="2589"/>
            <p14:sldId id="2592"/>
            <p14:sldId id="2600"/>
            <p14:sldId id="2593"/>
            <p14:sldId id="2594"/>
            <p14:sldId id="2597"/>
            <p14:sldId id="2595"/>
            <p14:sldId id="2596"/>
            <p14:sldId id="2598"/>
            <p14:sldId id="2576"/>
            <p14:sldId id="2578"/>
          </p14:sldIdLst>
        </p14:section>
        <p14:section name="Conclusão: Modelos ARIMA e RNN impulsionam a previsão eficaz da demanda de energia" id="{4B12A5A3-AFDF-42FC-99CB-4B505CD09022}">
          <p14:sldIdLst>
            <p14:sldId id="2583"/>
          </p14:sldIdLst>
        </p14:section>
        <p14:section name="Design e Condições para Alterações Futuras" id="{00CFCB37-4DD2-4000-A23D-58A0C3359ACA}">
          <p14:sldIdLst>
            <p14:sldId id="2579"/>
            <p14:sldId id="2580"/>
            <p14:sldId id="2581"/>
            <p14:sldId id="25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92446-3EE6-4930-9046-BBEA0BF83B1F}" v="29" dt="2026-02-08T20:51:20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469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zevedo" userId="407f2f75cb1e165d" providerId="LiveId" clId="{A4D10274-98C4-401E-982E-E0E59770AD18}"/>
    <pc:docChg chg="undo custSel addSld delSld modSld modSection">
      <pc:chgData name="William Azevedo" userId="407f2f75cb1e165d" providerId="LiveId" clId="{A4D10274-98C4-401E-982E-E0E59770AD18}" dt="2026-02-08T21:02:38.660" v="46" actId="47"/>
      <pc:docMkLst>
        <pc:docMk/>
      </pc:docMkLst>
      <pc:sldChg chg="del">
        <pc:chgData name="William Azevedo" userId="407f2f75cb1e165d" providerId="LiveId" clId="{A4D10274-98C4-401E-982E-E0E59770AD18}" dt="2026-02-08T20:26:50.478" v="0" actId="47"/>
        <pc:sldMkLst>
          <pc:docMk/>
          <pc:sldMk cId="3618980984" sldId="2562"/>
        </pc:sldMkLst>
      </pc:sldChg>
      <pc:sldChg chg="modSp mod modAnim">
        <pc:chgData name="William Azevedo" userId="407f2f75cb1e165d" providerId="LiveId" clId="{A4D10274-98C4-401E-982E-E0E59770AD18}" dt="2026-02-08T20:50:07.441" v="24" actId="1076"/>
        <pc:sldMkLst>
          <pc:docMk/>
          <pc:sldMk cId="1278639339" sldId="2593"/>
        </pc:sldMkLst>
        <pc:spChg chg="mod">
          <ac:chgData name="William Azevedo" userId="407f2f75cb1e165d" providerId="LiveId" clId="{A4D10274-98C4-401E-982E-E0E59770AD18}" dt="2026-02-08T20:49:45.210" v="15" actId="1076"/>
          <ac:spMkLst>
            <pc:docMk/>
            <pc:sldMk cId="1278639339" sldId="2593"/>
            <ac:spMk id="3" creationId="{0BC8B859-F130-F1BF-9606-E5EFD70D282D}"/>
          </ac:spMkLst>
        </pc:spChg>
        <pc:picChg chg="mod">
          <ac:chgData name="William Azevedo" userId="407f2f75cb1e165d" providerId="LiveId" clId="{A4D10274-98C4-401E-982E-E0E59770AD18}" dt="2026-02-08T20:50:03.737" v="20" actId="1076"/>
          <ac:picMkLst>
            <pc:docMk/>
            <pc:sldMk cId="1278639339" sldId="2593"/>
            <ac:picMk id="5" creationId="{7FB89363-FED0-CBE0-F597-F4040840C6DB}"/>
          </ac:picMkLst>
        </pc:picChg>
        <pc:picChg chg="mod">
          <ac:chgData name="William Azevedo" userId="407f2f75cb1e165d" providerId="LiveId" clId="{A4D10274-98C4-401E-982E-E0E59770AD18}" dt="2026-02-08T20:50:07.441" v="24" actId="1076"/>
          <ac:picMkLst>
            <pc:docMk/>
            <pc:sldMk cId="1278639339" sldId="2593"/>
            <ac:picMk id="6" creationId="{D1F74F78-EB95-DDEA-8409-ED9B7775D201}"/>
          </ac:picMkLst>
        </pc:picChg>
      </pc:sldChg>
      <pc:sldChg chg="modSp mod">
        <pc:chgData name="William Azevedo" userId="407f2f75cb1e165d" providerId="LiveId" clId="{A4D10274-98C4-401E-982E-E0E59770AD18}" dt="2026-02-08T20:59:08.902" v="44" actId="14734"/>
        <pc:sldMkLst>
          <pc:docMk/>
          <pc:sldMk cId="1502346206" sldId="2595"/>
        </pc:sldMkLst>
        <pc:graphicFrameChg chg="modGraphic">
          <ac:chgData name="William Azevedo" userId="407f2f75cb1e165d" providerId="LiveId" clId="{A4D10274-98C4-401E-982E-E0E59770AD18}" dt="2026-02-08T20:59:08.902" v="44" actId="14734"/>
          <ac:graphicFrameMkLst>
            <pc:docMk/>
            <pc:sldMk cId="1502346206" sldId="2595"/>
            <ac:graphicFrameMk id="7" creationId="{E27B2ADB-E3FE-A4D5-B91D-06CC0C021908}"/>
          </ac:graphicFrameMkLst>
        </pc:graphicFrameChg>
      </pc:sldChg>
      <pc:sldChg chg="modSp mod">
        <pc:chgData name="William Azevedo" userId="407f2f75cb1e165d" providerId="LiveId" clId="{A4D10274-98C4-401E-982E-E0E59770AD18}" dt="2026-02-08T20:59:03.472" v="43" actId="20577"/>
        <pc:sldMkLst>
          <pc:docMk/>
          <pc:sldMk cId="3899023844" sldId="2596"/>
        </pc:sldMkLst>
        <pc:spChg chg="mod">
          <ac:chgData name="William Azevedo" userId="407f2f75cb1e165d" providerId="LiveId" clId="{A4D10274-98C4-401E-982E-E0E59770AD18}" dt="2026-02-08T20:59:03.472" v="43" actId="20577"/>
          <ac:spMkLst>
            <pc:docMk/>
            <pc:sldMk cId="3899023844" sldId="2596"/>
            <ac:spMk id="4" creationId="{A2E44855-B38C-1306-2DB1-565B1B483106}"/>
          </ac:spMkLst>
        </pc:spChg>
      </pc:sldChg>
      <pc:sldChg chg="add del">
        <pc:chgData name="William Azevedo" userId="407f2f75cb1e165d" providerId="LiveId" clId="{A4D10274-98C4-401E-982E-E0E59770AD18}" dt="2026-02-08T21:02:38.660" v="46" actId="47"/>
        <pc:sldMkLst>
          <pc:docMk/>
          <pc:sldMk cId="3178161393" sldId="2598"/>
        </pc:sldMkLst>
      </pc:sldChg>
      <pc:sldChg chg="new del">
        <pc:chgData name="William Azevedo" userId="407f2f75cb1e165d" providerId="LiveId" clId="{A4D10274-98C4-401E-982E-E0E59770AD18}" dt="2026-02-08T20:51:13.122" v="27" actId="47"/>
        <pc:sldMkLst>
          <pc:docMk/>
          <pc:sldMk cId="4195338396" sldId="2599"/>
        </pc:sldMkLst>
      </pc:sldChg>
      <pc:sldChg chg="modSp add">
        <pc:chgData name="William Azevedo" userId="407f2f75cb1e165d" providerId="LiveId" clId="{A4D10274-98C4-401E-982E-E0E59770AD18}" dt="2026-02-08T20:51:20.206" v="42" actId="20577"/>
        <pc:sldMkLst>
          <pc:docMk/>
          <pc:sldMk cId="2769411993" sldId="2600"/>
        </pc:sldMkLst>
        <pc:spChg chg="mod">
          <ac:chgData name="William Azevedo" userId="407f2f75cb1e165d" providerId="LiveId" clId="{A4D10274-98C4-401E-982E-E0E59770AD18}" dt="2026-02-08T20:51:20.206" v="42" actId="20577"/>
          <ac:spMkLst>
            <pc:docMk/>
            <pc:sldMk cId="2769411993" sldId="2600"/>
            <ac:spMk id="2" creationId="{971AEA4D-F547-AD53-EB35-3C92851DF8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E7862-D3DF-4688-A4BE-AA1038FCA8CB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9099D1-948F-4304-ABDA-FAE25B9652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b="1" i="0" noProof="0" dirty="0"/>
            <a:t>Importância da Previsão de Energia</a:t>
          </a:r>
          <a:endParaRPr lang="pt-PT" b="1" noProof="0" dirty="0"/>
        </a:p>
      </dgm:t>
    </dgm:pt>
    <dgm:pt modelId="{A061FA3C-02D6-4C61-A3F9-63345CE19A43}" type="parTrans" cxnId="{C8FC8E31-6E2E-4598-A902-E0FE522F5EF4}">
      <dgm:prSet/>
      <dgm:spPr/>
      <dgm:t>
        <a:bodyPr/>
        <a:lstStyle/>
        <a:p>
          <a:endParaRPr lang="en-US"/>
        </a:p>
      </dgm:t>
    </dgm:pt>
    <dgm:pt modelId="{4E966F56-357D-4921-87D7-179583ED844C}" type="sibTrans" cxnId="{C8FC8E31-6E2E-4598-A902-E0FE522F5EF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435BE88-F8AE-4598-882A-6853D6947B61}">
      <dgm:prSet/>
      <dgm:spPr/>
      <dgm:t>
        <a:bodyPr/>
        <a:lstStyle/>
        <a:p>
          <a:pPr algn="just">
            <a:lnSpc>
              <a:spcPct val="150000"/>
            </a:lnSpc>
          </a:pPr>
          <a:r>
            <a:rPr lang="pt-PT" dirty="0"/>
            <a:t>Modelos ARIMA, RNN e LSTM são cruciais para prever a demanda de energia com maior precisão e flexibilidade, otimizando geração, distribuição e integração de fontes renováveis.</a:t>
          </a:r>
          <a:endParaRPr lang="pt-PT" noProof="0" dirty="0"/>
        </a:p>
      </dgm:t>
    </dgm:pt>
    <dgm:pt modelId="{21242BB6-F539-4CF5-AF85-FD97DB2354CD}" type="parTrans" cxnId="{D2F88634-8D3F-46FA-B2FD-39EB4F8193B1}">
      <dgm:prSet/>
      <dgm:spPr/>
      <dgm:t>
        <a:bodyPr/>
        <a:lstStyle/>
        <a:p>
          <a:endParaRPr lang="en-US"/>
        </a:p>
      </dgm:t>
    </dgm:pt>
    <dgm:pt modelId="{D8FEF59C-D86F-4A0F-B2AB-E519360288E3}" type="sibTrans" cxnId="{D2F88634-8D3F-46FA-B2FD-39EB4F8193B1}">
      <dgm:prSet/>
      <dgm:spPr/>
      <dgm:t>
        <a:bodyPr/>
        <a:lstStyle/>
        <a:p>
          <a:endParaRPr lang="en-US"/>
        </a:p>
      </dgm:t>
    </dgm:pt>
    <dgm:pt modelId="{FE8B61E9-5C31-4974-A517-8087ACD430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b="1" i="0" noProof="0" dirty="0"/>
            <a:t>Processo do Projeto</a:t>
          </a:r>
          <a:endParaRPr lang="pt-PT" b="1" noProof="0" dirty="0"/>
        </a:p>
      </dgm:t>
    </dgm:pt>
    <dgm:pt modelId="{67299D54-2753-47E7-9A17-724CFC400BD4}" type="parTrans" cxnId="{F02A9664-D666-42A1-AEB5-319D07E92A17}">
      <dgm:prSet/>
      <dgm:spPr/>
      <dgm:t>
        <a:bodyPr/>
        <a:lstStyle/>
        <a:p>
          <a:endParaRPr lang="en-US"/>
        </a:p>
      </dgm:t>
    </dgm:pt>
    <dgm:pt modelId="{37560882-256D-4545-9CE3-E37F4D2F9841}" type="sibTrans" cxnId="{F02A9664-D666-42A1-AEB5-319D07E92A17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D2C63E9-2DB9-4F0A-92AF-B909C6973850}">
      <dgm:prSet/>
      <dgm:spPr/>
      <dgm:t>
        <a:bodyPr/>
        <a:lstStyle/>
        <a:p>
          <a:pPr>
            <a:lnSpc>
              <a:spcPct val="150000"/>
            </a:lnSpc>
          </a:pPr>
          <a:r>
            <a:rPr lang="pt-PT" b="0" i="0" noProof="0" dirty="0"/>
            <a:t>Inclui coleta, preparação de dados, aplicação, comparação dos modelos e análise de desafios e melhorias.</a:t>
          </a:r>
          <a:endParaRPr lang="pt-PT" noProof="0" dirty="0"/>
        </a:p>
      </dgm:t>
    </dgm:pt>
    <dgm:pt modelId="{B33EE426-DCB1-4C68-8EDA-55E58ABB317E}" type="parTrans" cxnId="{1E5C7CD3-51E6-4E80-8AD7-C67B87AA711C}">
      <dgm:prSet/>
      <dgm:spPr/>
      <dgm:t>
        <a:bodyPr/>
        <a:lstStyle/>
        <a:p>
          <a:endParaRPr lang="en-US"/>
        </a:p>
      </dgm:t>
    </dgm:pt>
    <dgm:pt modelId="{CBBAF91D-2D21-4EF6-AD82-7B7F47A39CA4}" type="sibTrans" cxnId="{1E5C7CD3-51E6-4E80-8AD7-C67B87AA711C}">
      <dgm:prSet/>
      <dgm:spPr/>
      <dgm:t>
        <a:bodyPr/>
        <a:lstStyle/>
        <a:p>
          <a:endParaRPr lang="en-US"/>
        </a:p>
      </dgm:t>
    </dgm:pt>
    <dgm:pt modelId="{82A47891-2526-4C41-B86B-1AB1F82497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b="1" i="0" noProof="0" dirty="0"/>
            <a:t>Impacto das Técnicas Avançadas</a:t>
          </a:r>
          <a:endParaRPr lang="pt-PT" b="1" noProof="0" dirty="0"/>
        </a:p>
      </dgm:t>
    </dgm:pt>
    <dgm:pt modelId="{3A4B6751-7C64-49B7-8891-ED89AB8959BD}" type="parTrans" cxnId="{9344E83C-63E1-412B-84F8-33B2B640458A}">
      <dgm:prSet/>
      <dgm:spPr/>
      <dgm:t>
        <a:bodyPr/>
        <a:lstStyle/>
        <a:p>
          <a:endParaRPr lang="en-US"/>
        </a:p>
      </dgm:t>
    </dgm:pt>
    <dgm:pt modelId="{EEB2058E-3174-40A6-AC56-247BEF63B5A0}" type="sibTrans" cxnId="{9344E83C-63E1-412B-84F8-33B2B640458A}">
      <dgm:prSet/>
      <dgm:spPr/>
      <dgm:t>
        <a:bodyPr/>
        <a:lstStyle/>
        <a:p>
          <a:endParaRPr lang="en-US"/>
        </a:p>
      </dgm:t>
    </dgm:pt>
    <dgm:pt modelId="{91B4121A-2162-43B7-909C-267D59C8CF9F}">
      <dgm:prSet/>
      <dgm:spPr/>
      <dgm:t>
        <a:bodyPr/>
        <a:lstStyle/>
        <a:p>
          <a:pPr>
            <a:lnSpc>
              <a:spcPct val="150000"/>
            </a:lnSpc>
          </a:pPr>
          <a:r>
            <a:rPr lang="pt-PT" dirty="0"/>
            <a:t>Técnicas como ARIMA , RNN e LSTM suportam decisões mais precisas para um futuro sustentável, reduzindo custos operacionais e desperdícios.</a:t>
          </a:r>
          <a:endParaRPr lang="pt-PT" noProof="0" dirty="0"/>
        </a:p>
      </dgm:t>
    </dgm:pt>
    <dgm:pt modelId="{EDB17773-72F5-4E1B-AC1A-F0D048E93657}" type="parTrans" cxnId="{20763C07-382F-466E-885E-3F11F8FFE777}">
      <dgm:prSet/>
      <dgm:spPr/>
      <dgm:t>
        <a:bodyPr/>
        <a:lstStyle/>
        <a:p>
          <a:endParaRPr lang="en-US"/>
        </a:p>
      </dgm:t>
    </dgm:pt>
    <dgm:pt modelId="{71884634-88D8-4D14-9F3E-CAB6A67F5C80}" type="sibTrans" cxnId="{20763C07-382F-466E-885E-3F11F8FFE777}">
      <dgm:prSet/>
      <dgm:spPr/>
      <dgm:t>
        <a:bodyPr/>
        <a:lstStyle/>
        <a:p>
          <a:endParaRPr lang="en-US"/>
        </a:p>
      </dgm:t>
    </dgm:pt>
    <dgm:pt modelId="{C8B685E6-1F29-4859-8C9C-7F5BC14FAE9B}" type="pres">
      <dgm:prSet presAssocID="{C6AE7862-D3DF-4688-A4BE-AA1038FCA8CB}" presName="Name0" presStyleCnt="0">
        <dgm:presLayoutVars>
          <dgm:dir/>
          <dgm:resizeHandles val="exact"/>
        </dgm:presLayoutVars>
      </dgm:prSet>
      <dgm:spPr/>
    </dgm:pt>
    <dgm:pt modelId="{FFB4CAF3-A2F7-4F52-BB25-5B1DEA0EE238}" type="pres">
      <dgm:prSet presAssocID="{E49099D1-948F-4304-ABDA-FAE25B965286}" presName="compNode" presStyleCnt="0"/>
      <dgm:spPr/>
    </dgm:pt>
    <dgm:pt modelId="{B1900BF7-F425-4681-835D-24791B99F4DC}" type="pres">
      <dgm:prSet presAssocID="{E49099D1-948F-4304-ABDA-FAE25B965286}" presName="pictRect" presStyleLbl="revTx" presStyleIdx="0" presStyleCnt="6">
        <dgm:presLayoutVars>
          <dgm:chMax val="0"/>
          <dgm:bulletEnabled/>
        </dgm:presLayoutVars>
      </dgm:prSet>
      <dgm:spPr/>
    </dgm:pt>
    <dgm:pt modelId="{EEF1D45E-3BE0-465D-87DF-3959F797DADB}" type="pres">
      <dgm:prSet presAssocID="{E49099D1-948F-4304-ABDA-FAE25B965286}" presName="textRect" presStyleLbl="revTx" presStyleIdx="1" presStyleCnt="6">
        <dgm:presLayoutVars>
          <dgm:bulletEnabled/>
        </dgm:presLayoutVars>
      </dgm:prSet>
      <dgm:spPr/>
    </dgm:pt>
    <dgm:pt modelId="{67B4F67E-1215-4526-A312-7B134D4856EF}" type="pres">
      <dgm:prSet presAssocID="{4E966F56-357D-4921-87D7-179583ED844C}" presName="sibTrans" presStyleLbl="sibTrans2D1" presStyleIdx="0" presStyleCnt="0"/>
      <dgm:spPr/>
    </dgm:pt>
    <dgm:pt modelId="{43BE9DDF-F131-4114-AB12-3AD57E9F70E3}" type="pres">
      <dgm:prSet presAssocID="{FE8B61E9-5C31-4974-A517-8087ACD4300E}" presName="compNode" presStyleCnt="0"/>
      <dgm:spPr/>
    </dgm:pt>
    <dgm:pt modelId="{7FA37FD9-2855-4E9D-989D-F15ED52AC71E}" type="pres">
      <dgm:prSet presAssocID="{FE8B61E9-5C31-4974-A517-8087ACD4300E}" presName="pictRect" presStyleLbl="revTx" presStyleIdx="2" presStyleCnt="6">
        <dgm:presLayoutVars>
          <dgm:chMax val="0"/>
          <dgm:bulletEnabled/>
        </dgm:presLayoutVars>
      </dgm:prSet>
      <dgm:spPr/>
    </dgm:pt>
    <dgm:pt modelId="{4915B35D-CCB7-4255-9862-90FBF19312DF}" type="pres">
      <dgm:prSet presAssocID="{FE8B61E9-5C31-4974-A517-8087ACD4300E}" presName="textRect" presStyleLbl="revTx" presStyleIdx="3" presStyleCnt="6">
        <dgm:presLayoutVars>
          <dgm:bulletEnabled/>
        </dgm:presLayoutVars>
      </dgm:prSet>
      <dgm:spPr/>
    </dgm:pt>
    <dgm:pt modelId="{823725A2-54E4-4051-B296-3C4D7EEAC86A}" type="pres">
      <dgm:prSet presAssocID="{37560882-256D-4545-9CE3-E37F4D2F9841}" presName="sibTrans" presStyleLbl="sibTrans2D1" presStyleIdx="0" presStyleCnt="0"/>
      <dgm:spPr/>
    </dgm:pt>
    <dgm:pt modelId="{C6BCB748-ACDD-4D25-962B-011D9C708BCB}" type="pres">
      <dgm:prSet presAssocID="{82A47891-2526-4C41-B86B-1AB1F824971D}" presName="compNode" presStyleCnt="0"/>
      <dgm:spPr/>
    </dgm:pt>
    <dgm:pt modelId="{35992991-0847-46F9-AB2C-5BC791AF6036}" type="pres">
      <dgm:prSet presAssocID="{82A47891-2526-4C41-B86B-1AB1F824971D}" presName="pictRect" presStyleLbl="revTx" presStyleIdx="4" presStyleCnt="6">
        <dgm:presLayoutVars>
          <dgm:chMax val="0"/>
          <dgm:bulletEnabled/>
        </dgm:presLayoutVars>
      </dgm:prSet>
      <dgm:spPr/>
    </dgm:pt>
    <dgm:pt modelId="{235C6478-69F7-4E2B-B5E9-E04DB64BE67D}" type="pres">
      <dgm:prSet presAssocID="{82A47891-2526-4C41-B86B-1AB1F824971D}" presName="textRect" presStyleLbl="revTx" presStyleIdx="5" presStyleCnt="6">
        <dgm:presLayoutVars>
          <dgm:bulletEnabled/>
        </dgm:presLayoutVars>
      </dgm:prSet>
      <dgm:spPr/>
    </dgm:pt>
  </dgm:ptLst>
  <dgm:cxnLst>
    <dgm:cxn modelId="{20763C07-382F-466E-885E-3F11F8FFE777}" srcId="{82A47891-2526-4C41-B86B-1AB1F824971D}" destId="{91B4121A-2162-43B7-909C-267D59C8CF9F}" srcOrd="0" destOrd="0" parTransId="{EDB17773-72F5-4E1B-AC1A-F0D048E93657}" sibTransId="{71884634-88D8-4D14-9F3E-CAB6A67F5C80}"/>
    <dgm:cxn modelId="{C8FC8E31-6E2E-4598-A902-E0FE522F5EF4}" srcId="{C6AE7862-D3DF-4688-A4BE-AA1038FCA8CB}" destId="{E49099D1-948F-4304-ABDA-FAE25B965286}" srcOrd="0" destOrd="0" parTransId="{A061FA3C-02D6-4C61-A3F9-63345CE19A43}" sibTransId="{4E966F56-357D-4921-87D7-179583ED844C}"/>
    <dgm:cxn modelId="{D2F88634-8D3F-46FA-B2FD-39EB4F8193B1}" srcId="{E49099D1-948F-4304-ABDA-FAE25B965286}" destId="{5435BE88-F8AE-4598-882A-6853D6947B61}" srcOrd="0" destOrd="0" parTransId="{21242BB6-F539-4CF5-AF85-FD97DB2354CD}" sibTransId="{D8FEF59C-D86F-4A0F-B2AB-E519360288E3}"/>
    <dgm:cxn modelId="{9344E83C-63E1-412B-84F8-33B2B640458A}" srcId="{C6AE7862-D3DF-4688-A4BE-AA1038FCA8CB}" destId="{82A47891-2526-4C41-B86B-1AB1F824971D}" srcOrd="2" destOrd="0" parTransId="{3A4B6751-7C64-49B7-8891-ED89AB8959BD}" sibTransId="{EEB2058E-3174-40A6-AC56-247BEF63B5A0}"/>
    <dgm:cxn modelId="{F02A9664-D666-42A1-AEB5-319D07E92A17}" srcId="{C6AE7862-D3DF-4688-A4BE-AA1038FCA8CB}" destId="{FE8B61E9-5C31-4974-A517-8087ACD4300E}" srcOrd="1" destOrd="0" parTransId="{67299D54-2753-47E7-9A17-724CFC400BD4}" sibTransId="{37560882-256D-4545-9CE3-E37F4D2F9841}"/>
    <dgm:cxn modelId="{877F5F81-E5C8-412B-BCA0-1DE89E445EA0}" type="presOf" srcId="{FE8B61E9-5C31-4974-A517-8087ACD4300E}" destId="{7FA37FD9-2855-4E9D-989D-F15ED52AC71E}" srcOrd="0" destOrd="0" presId="urn:microsoft.com/office/officeart/2024/3/layout/hArchList1"/>
    <dgm:cxn modelId="{D8925690-CCFC-46B8-BEA5-D4E2682446E4}" type="presOf" srcId="{4E966F56-357D-4921-87D7-179583ED844C}" destId="{67B4F67E-1215-4526-A312-7B134D4856EF}" srcOrd="0" destOrd="0" presId="urn:microsoft.com/office/officeart/2024/3/layout/hArchList1"/>
    <dgm:cxn modelId="{1E7E0E9B-21BC-492D-B25B-32B13C322398}" type="presOf" srcId="{37560882-256D-4545-9CE3-E37F4D2F9841}" destId="{823725A2-54E4-4051-B296-3C4D7EEAC86A}" srcOrd="0" destOrd="0" presId="urn:microsoft.com/office/officeart/2024/3/layout/hArchList1"/>
    <dgm:cxn modelId="{24F4E3C6-4748-4905-A6FC-2210DCFE90AA}" type="presOf" srcId="{82A47891-2526-4C41-B86B-1AB1F824971D}" destId="{35992991-0847-46F9-AB2C-5BC791AF6036}" srcOrd="0" destOrd="0" presId="urn:microsoft.com/office/officeart/2024/3/layout/hArchList1"/>
    <dgm:cxn modelId="{7906B8C9-97F8-4B15-AAAF-2359D6707B9F}" type="presOf" srcId="{C6AE7862-D3DF-4688-A4BE-AA1038FCA8CB}" destId="{C8B685E6-1F29-4859-8C9C-7F5BC14FAE9B}" srcOrd="0" destOrd="0" presId="urn:microsoft.com/office/officeart/2024/3/layout/hArchList1"/>
    <dgm:cxn modelId="{1E5C7CD3-51E6-4E80-8AD7-C67B87AA711C}" srcId="{FE8B61E9-5C31-4974-A517-8087ACD4300E}" destId="{DD2C63E9-2DB9-4F0A-92AF-B909C6973850}" srcOrd="0" destOrd="0" parTransId="{B33EE426-DCB1-4C68-8EDA-55E58ABB317E}" sibTransId="{CBBAF91D-2D21-4EF6-AD82-7B7F47A39CA4}"/>
    <dgm:cxn modelId="{0522D7DF-573B-4D6F-8E15-9573321BAF7C}" type="presOf" srcId="{91B4121A-2162-43B7-909C-267D59C8CF9F}" destId="{235C6478-69F7-4E2B-B5E9-E04DB64BE67D}" srcOrd="0" destOrd="0" presId="urn:microsoft.com/office/officeart/2024/3/layout/hArchList1"/>
    <dgm:cxn modelId="{B3513DE5-5A9A-4199-B5C5-6B846FF0DF04}" type="presOf" srcId="{E49099D1-948F-4304-ABDA-FAE25B965286}" destId="{B1900BF7-F425-4681-835D-24791B99F4DC}" srcOrd="0" destOrd="0" presId="urn:microsoft.com/office/officeart/2024/3/layout/hArchList1"/>
    <dgm:cxn modelId="{0305A5EF-8327-41A9-81A4-9AC6E0072421}" type="presOf" srcId="{DD2C63E9-2DB9-4F0A-92AF-B909C6973850}" destId="{4915B35D-CCB7-4255-9862-90FBF19312DF}" srcOrd="0" destOrd="0" presId="urn:microsoft.com/office/officeart/2024/3/layout/hArchList1"/>
    <dgm:cxn modelId="{7DE6C9FA-2CA2-4B0A-996F-34464F78A68C}" type="presOf" srcId="{5435BE88-F8AE-4598-882A-6853D6947B61}" destId="{EEF1D45E-3BE0-465D-87DF-3959F797DADB}" srcOrd="0" destOrd="0" presId="urn:microsoft.com/office/officeart/2024/3/layout/hArchList1"/>
    <dgm:cxn modelId="{04FF2232-C1E5-4150-BC6B-5F6EE7EDE204}" type="presParOf" srcId="{C8B685E6-1F29-4859-8C9C-7F5BC14FAE9B}" destId="{FFB4CAF3-A2F7-4F52-BB25-5B1DEA0EE238}" srcOrd="0" destOrd="0" presId="urn:microsoft.com/office/officeart/2024/3/layout/hArchList1"/>
    <dgm:cxn modelId="{5538D1FD-5D4F-418E-8B57-253FCFE3E87D}" type="presParOf" srcId="{FFB4CAF3-A2F7-4F52-BB25-5B1DEA0EE238}" destId="{B1900BF7-F425-4681-835D-24791B99F4DC}" srcOrd="0" destOrd="0" presId="urn:microsoft.com/office/officeart/2024/3/layout/hArchList1"/>
    <dgm:cxn modelId="{6ECE9789-5997-47C9-AD4E-8EC885D31E87}" type="presParOf" srcId="{FFB4CAF3-A2F7-4F52-BB25-5B1DEA0EE238}" destId="{EEF1D45E-3BE0-465D-87DF-3959F797DADB}" srcOrd="1" destOrd="0" presId="urn:microsoft.com/office/officeart/2024/3/layout/hArchList1"/>
    <dgm:cxn modelId="{FD83A731-ACF6-427E-A2A4-5A7BB303E170}" type="presParOf" srcId="{C8B685E6-1F29-4859-8C9C-7F5BC14FAE9B}" destId="{67B4F67E-1215-4526-A312-7B134D4856EF}" srcOrd="1" destOrd="0" presId="urn:microsoft.com/office/officeart/2024/3/layout/hArchList1"/>
    <dgm:cxn modelId="{0AB1F97E-5633-48BC-83D0-9AAC21697436}" type="presParOf" srcId="{C8B685E6-1F29-4859-8C9C-7F5BC14FAE9B}" destId="{43BE9DDF-F131-4114-AB12-3AD57E9F70E3}" srcOrd="2" destOrd="0" presId="urn:microsoft.com/office/officeart/2024/3/layout/hArchList1"/>
    <dgm:cxn modelId="{B3DF37BE-8C63-4F3D-ACAD-2A1C5D152928}" type="presParOf" srcId="{43BE9DDF-F131-4114-AB12-3AD57E9F70E3}" destId="{7FA37FD9-2855-4E9D-989D-F15ED52AC71E}" srcOrd="0" destOrd="0" presId="urn:microsoft.com/office/officeart/2024/3/layout/hArchList1"/>
    <dgm:cxn modelId="{5A6D36A7-A6E7-466D-899F-F81C4F80C9E8}" type="presParOf" srcId="{43BE9DDF-F131-4114-AB12-3AD57E9F70E3}" destId="{4915B35D-CCB7-4255-9862-90FBF19312DF}" srcOrd="1" destOrd="0" presId="urn:microsoft.com/office/officeart/2024/3/layout/hArchList1"/>
    <dgm:cxn modelId="{552DE4AD-94B7-4696-8330-438B1C03AC9F}" type="presParOf" srcId="{C8B685E6-1F29-4859-8C9C-7F5BC14FAE9B}" destId="{823725A2-54E4-4051-B296-3C4D7EEAC86A}" srcOrd="3" destOrd="0" presId="urn:microsoft.com/office/officeart/2024/3/layout/hArchList1"/>
    <dgm:cxn modelId="{A1B5BBC5-2580-45BE-9305-E7B919B60184}" type="presParOf" srcId="{C8B685E6-1F29-4859-8C9C-7F5BC14FAE9B}" destId="{C6BCB748-ACDD-4D25-962B-011D9C708BCB}" srcOrd="4" destOrd="0" presId="urn:microsoft.com/office/officeart/2024/3/layout/hArchList1"/>
    <dgm:cxn modelId="{0C17C815-B0BC-42D3-91E4-9AE24820761C}" type="presParOf" srcId="{C6BCB748-ACDD-4D25-962B-011D9C708BCB}" destId="{35992991-0847-46F9-AB2C-5BC791AF6036}" srcOrd="0" destOrd="0" presId="urn:microsoft.com/office/officeart/2024/3/layout/hArchList1"/>
    <dgm:cxn modelId="{0B04985E-A687-4CCC-A131-BDD4EF975034}" type="presParOf" srcId="{C6BCB748-ACDD-4D25-962B-011D9C708BCB}" destId="{235C6478-69F7-4E2B-B5E9-E04DB64BE67D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00BF7-F425-4681-835D-24791B99F4DC}">
      <dsp:nvSpPr>
        <dsp:cNvPr id="0" name=""/>
        <dsp:cNvSpPr/>
      </dsp:nvSpPr>
      <dsp:spPr>
        <a:xfrm>
          <a:off x="0" y="0"/>
          <a:ext cx="2619374" cy="579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700" b="1" i="0" kern="1200" noProof="0" dirty="0"/>
            <a:t>Importância da Previsão de Energia</a:t>
          </a:r>
          <a:endParaRPr lang="pt-PT" sz="1700" b="1" kern="1200" noProof="0" dirty="0"/>
        </a:p>
      </dsp:txBody>
      <dsp:txXfrm>
        <a:off x="0" y="0"/>
        <a:ext cx="2619374" cy="579477"/>
      </dsp:txXfrm>
    </dsp:sp>
    <dsp:sp modelId="{EEF1D45E-3BE0-465D-87DF-3959F797DADB}">
      <dsp:nvSpPr>
        <dsp:cNvPr id="0" name=""/>
        <dsp:cNvSpPr/>
      </dsp:nvSpPr>
      <dsp:spPr>
        <a:xfrm>
          <a:off x="0" y="579477"/>
          <a:ext cx="2619374" cy="197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just" defTabSz="577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Modelos ARIMA, RNN e LSTM são cruciais para prever a demanda de energia com maior precisão e flexibilidade, otimizando geração, distribuição e integração de fontes renováveis.</a:t>
          </a:r>
          <a:endParaRPr lang="pt-PT" sz="1300" kern="1200" noProof="0" dirty="0"/>
        </a:p>
      </dsp:txBody>
      <dsp:txXfrm>
        <a:off x="0" y="579477"/>
        <a:ext cx="2619374" cy="1975544"/>
      </dsp:txXfrm>
    </dsp:sp>
    <dsp:sp modelId="{7FA37FD9-2855-4E9D-989D-F15ED52AC71E}">
      <dsp:nvSpPr>
        <dsp:cNvPr id="0" name=""/>
        <dsp:cNvSpPr/>
      </dsp:nvSpPr>
      <dsp:spPr>
        <a:xfrm>
          <a:off x="2881312" y="0"/>
          <a:ext cx="2619374" cy="579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700" b="1" i="0" kern="1200" noProof="0" dirty="0"/>
            <a:t>Processo do Projeto</a:t>
          </a:r>
          <a:endParaRPr lang="pt-PT" sz="1700" b="1" kern="1200" noProof="0" dirty="0"/>
        </a:p>
      </dsp:txBody>
      <dsp:txXfrm>
        <a:off x="2881312" y="0"/>
        <a:ext cx="2619374" cy="579477"/>
      </dsp:txXfrm>
    </dsp:sp>
    <dsp:sp modelId="{4915B35D-CCB7-4255-9862-90FBF19312DF}">
      <dsp:nvSpPr>
        <dsp:cNvPr id="0" name=""/>
        <dsp:cNvSpPr/>
      </dsp:nvSpPr>
      <dsp:spPr>
        <a:xfrm>
          <a:off x="2881312" y="579477"/>
          <a:ext cx="2619374" cy="197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noProof="0" dirty="0"/>
            <a:t>Inclui coleta, preparação de dados, aplicação, comparação dos modelos e análise de desafios e melhorias.</a:t>
          </a:r>
          <a:endParaRPr lang="pt-PT" sz="1300" kern="1200" noProof="0" dirty="0"/>
        </a:p>
      </dsp:txBody>
      <dsp:txXfrm>
        <a:off x="2881312" y="579477"/>
        <a:ext cx="2619374" cy="1975544"/>
      </dsp:txXfrm>
    </dsp:sp>
    <dsp:sp modelId="{35992991-0847-46F9-AB2C-5BC791AF6036}">
      <dsp:nvSpPr>
        <dsp:cNvPr id="0" name=""/>
        <dsp:cNvSpPr/>
      </dsp:nvSpPr>
      <dsp:spPr>
        <a:xfrm>
          <a:off x="5762625" y="0"/>
          <a:ext cx="2619374" cy="579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700" b="1" i="0" kern="1200" noProof="0" dirty="0"/>
            <a:t>Impacto das Técnicas Avançadas</a:t>
          </a:r>
          <a:endParaRPr lang="pt-PT" sz="1700" b="1" kern="1200" noProof="0" dirty="0"/>
        </a:p>
      </dsp:txBody>
      <dsp:txXfrm>
        <a:off x="5762625" y="0"/>
        <a:ext cx="2619374" cy="579477"/>
      </dsp:txXfrm>
    </dsp:sp>
    <dsp:sp modelId="{235C6478-69F7-4E2B-B5E9-E04DB64BE67D}">
      <dsp:nvSpPr>
        <dsp:cNvPr id="0" name=""/>
        <dsp:cNvSpPr/>
      </dsp:nvSpPr>
      <dsp:spPr>
        <a:xfrm>
          <a:off x="5762625" y="579477"/>
          <a:ext cx="2619374" cy="197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Técnicas como ARIMA , RNN e LSTM suportam decisões mais precisas para um futuro sustentável, reduzindo custos operacionais e desperdícios.</a:t>
          </a:r>
          <a:endParaRPr lang="pt-PT" sz="1300" kern="1200" noProof="0" dirty="0"/>
        </a:p>
      </dsp:txBody>
      <dsp:txXfrm>
        <a:off x="5762625" y="579477"/>
        <a:ext cx="2619374" cy="19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A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DDCA2-2668-4075-9019-AC6CD1C1EC87}" type="datetimeFigureOut">
              <a:rPr lang="pt-AO" smtClean="0"/>
              <a:t>08/02/2026</a:t>
            </a:fld>
            <a:endParaRPr lang="pt-A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A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A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A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148EA-31CB-4146-8D45-78F031D04D45}" type="slidenum">
              <a:rPr lang="pt-AO" smtClean="0"/>
              <a:t>‹#›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65948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4289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A7C-E04E-EF13-E387-5BCAAD5F4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ADD99-2985-581A-23A3-8C22422C9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8CF02-4E2D-E835-DF2B-C1CC119AD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77C8-0DA4-1902-EB8F-7E95020FE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13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71817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3DABD-D8B2-D518-5683-78ADE0BA1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38DA4-1936-5184-1263-8198A9654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4BD58-7146-2F45-9AC6-906EED799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AAF87-8BB7-431B-D0CA-4B6FC4A41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14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52623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B3CBE-0B9D-CCD4-E66F-F313927C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6BE01-2AE5-8E9A-10FD-3025CF331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F2B71-BC63-2FE1-6290-A6D0F752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D661B-5D04-FF03-4153-94DC7CB6A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15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677344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BC329-6C58-A1EA-CC15-16D98AB73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1A47B-7B72-E6B7-39AE-EDB8FC16D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A9403-6147-0A99-32CE-6D35D252E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21D62-49D3-53B2-41CC-C920DA885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16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288339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E26-CA83-746B-0667-7140A393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D27F5-0C7D-967B-931C-6D0E866F7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7B370-5231-6DC9-CF90-3BD62E974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4093D-7E65-5DCE-C81C-CBEAB1739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17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039618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148EA-31CB-4146-8D45-78F031D04D45}" type="slidenum">
              <a:rPr lang="pt-AO" smtClean="0"/>
              <a:t>19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531624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20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428449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21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4259003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22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15387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AO"/>
              <a:t>Estrutura flexível para atualização dos modelos, Possíveis adaptações nos dados ou algoritmos, Recomendações para apresentações futuras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23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18667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4208943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AO"/>
              <a:t>
---
O design contemplou modularidade para fácil ajuste de hiperparâmetros e substituição de componentes, suportando re-treinamentos frequentes com dados atualizados. O uso de pipelines automatizados permite manutenção contínua e adaptação rápida a mudanças no padrão de consumo, essencial para ambientes energéticos dinâmicos.
Origem da imagem: Gerada por IA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24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18131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AO"/>
              <a:t>
---
Adaptações podem incluir a incorporação de novas fontes de dados, como IoT e smart grids, melhorias nos algoritmos para capturar eventos extremos, e uso de técnicas de transferência de aprendizado para diferentes regiões. Ajustes frequentes garantirão a relevância e eficiência do sistema diante de mudanças tecnológicas e comportamento do consumidor.
Origem da imagem: Gerada por IA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25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91747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AO"/>
              <a:t>
---
Sugere-se o uso de dashboards interativos para visualização dinâmica dos resultados e tendências, além de relatórios com indicadores-chave que facilitem a tomada de decisão. Apresentações devem enfatizar o caráter preditivo, a comparabilidade dos modelos e a aplicabilidade prática com demonstrações de casos reais.
Origem da imagem: Gerada por IA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26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79093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3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50409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4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74052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ACF6C-7626-1754-3803-7EA69A64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22BBD-8FF1-5835-7520-7B41BA1D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250D5-8524-D7E3-F586-79F2523C9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F5AE7-3D93-B8CB-1985-7CAED39AB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5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88439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7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52470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1314-8CC9-39A6-E0C7-FFFE7CF7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2A8C6-8B85-684B-367C-034EC77B6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F0E6D-0691-F4B2-6198-599F1322B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BAB63-8CBE-ACA9-20EC-FD7282ADD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10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730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E65D7-AD54-C677-59B0-92AE9E3C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A6D94-1FE6-58E1-A705-3F99265DF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2F1A3-7AB0-C856-3009-DA5B4C5A3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A29F-BFB5-9F7F-1BB6-3B753E0CF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11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71260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A076-34DC-5786-C384-9136019A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A3E28-0925-3301-5A5E-83B2C8B6B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E3016-0C56-D688-DCB2-ACD9F2259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A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34810-0EE2-9F6B-B840-760618E2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8F5B6-5B52-4DB7-80E9-C960148D3EEE}" type="slidenum">
              <a:rPr lang="pt-AO" smtClean="0"/>
              <a:t>12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64640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olorful background&#10;&#10;AI-generated content may be incorrect.">
            <a:extLst>
              <a:ext uri="{FF2B5EF4-FFF2-40B4-BE49-F238E27FC236}">
                <a16:creationId xmlns:a16="http://schemas.microsoft.com/office/drawing/2014/main" id="{C9D2B7C3-93C4-3719-D2A9-FBE9AFC2A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054227"/>
            <a:ext cx="8229600" cy="472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96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57200"/>
            <a:ext cx="3424518" cy="11398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295400" cy="381000"/>
          </a:xfrm>
        </p:spPr>
        <p:txBody>
          <a:bodyPr/>
          <a:lstStyle/>
          <a:p>
            <a:fld id="{B3CFBE15-E4BE-4B42-AEEE-ED6C6B9CFCE2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1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15063-D727-8995-60D3-02623A7C2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457200"/>
            <a:ext cx="9982201" cy="6172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/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1" y="76201"/>
            <a:ext cx="914400" cy="381000"/>
          </a:xfrm>
        </p:spPr>
        <p:txBody>
          <a:bodyPr/>
          <a:lstStyle/>
          <a:p>
            <a:fld id="{FF6B260B-9C30-8041-A127-55431CED219C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00800"/>
            <a:ext cx="7620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9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E223EA-E781-514C-FE24-98349C5AF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sX0" fmla="*/ 0 w 6386732"/>
              <a:gd name="csY0" fmla="*/ 0 h 6858000"/>
              <a:gd name="csX1" fmla="*/ 6386732 w 6386732"/>
              <a:gd name="csY1" fmla="*/ 0 h 6858000"/>
              <a:gd name="csX2" fmla="*/ 6386732 w 6386732"/>
              <a:gd name="csY2" fmla="*/ 6858000 h 6858000"/>
              <a:gd name="csX3" fmla="*/ 0 w 6386732"/>
              <a:gd name="csY3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386732" h="6858000">
                <a:moveTo>
                  <a:pt x="0" y="0"/>
                </a:moveTo>
                <a:lnTo>
                  <a:pt x="6386732" y="0"/>
                </a:lnTo>
                <a:lnTo>
                  <a:pt x="63867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457200"/>
            <a:ext cx="4800600" cy="25407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FFE14-963B-F240-A047-D4733954729E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4200" y="3455158"/>
            <a:ext cx="4800600" cy="2945641"/>
          </a:xfrm>
        </p:spPr>
        <p:txBody>
          <a:bodyPr>
            <a:normAutofit/>
          </a:bodyPr>
          <a:lstStyle>
            <a:lvl1pPr marL="4572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6858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3pPr>
            <a:lvl4pPr marL="10287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4pPr>
            <a:lvl5pPr marL="12573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48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2E55-F2D0-924E-CEFB-721E6B52A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718468" cy="25407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0E42-D83C-0945-8790-6453F9081E20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3455158"/>
            <a:ext cx="8718468" cy="2945641"/>
          </a:xfrm>
        </p:spPr>
        <p:txBody>
          <a:bodyPr>
            <a:normAutofit/>
          </a:bodyPr>
          <a:lstStyle>
            <a:lvl1pPr marL="4572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6858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3pPr>
            <a:lvl4pPr marL="10287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4pPr>
            <a:lvl5pPr marL="12573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EFDED5-938A-286B-8D7B-122F48C83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sX0" fmla="*/ 0 w 12192000"/>
              <a:gd name="csY0" fmla="*/ 0 h 6858000"/>
              <a:gd name="csX1" fmla="*/ 12192000 w 12192000"/>
              <a:gd name="csY1" fmla="*/ 0 h 6858000"/>
              <a:gd name="csX2" fmla="*/ 12192000 w 12192000"/>
              <a:gd name="csY2" fmla="*/ 457200 h 6858000"/>
              <a:gd name="csX3" fmla="*/ 5715000 w 12192000"/>
              <a:gd name="csY3" fmla="*/ 457200 h 6858000"/>
              <a:gd name="csX4" fmla="*/ 5715000 w 12192000"/>
              <a:gd name="csY4" fmla="*/ 6400800 h 6858000"/>
              <a:gd name="csX5" fmla="*/ 12192000 w 12192000"/>
              <a:gd name="csY5" fmla="*/ 6400800 h 6858000"/>
              <a:gd name="csX6" fmla="*/ 12192000 w 12192000"/>
              <a:gd name="csY6" fmla="*/ 6858000 h 6858000"/>
              <a:gd name="csX7" fmla="*/ 0 w 12192000"/>
              <a:gd name="csY7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5715000" y="457200"/>
                </a:lnTo>
                <a:lnTo>
                  <a:pt x="5715000" y="6400800"/>
                </a:lnTo>
                <a:lnTo>
                  <a:pt x="12192000" y="64008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800600" cy="254075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B53C-24D5-7E4A-A014-94F398D5C635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3455158"/>
            <a:ext cx="4800601" cy="2945642"/>
          </a:xfrm>
        </p:spPr>
        <p:txBody>
          <a:bodyPr>
            <a:normAutofit/>
          </a:bodyPr>
          <a:lstStyle>
            <a:lvl1pPr marL="4572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685800" indent="-4572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3pPr>
            <a:lvl4pPr marL="10287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4pPr>
            <a:lvl5pPr marL="1257300" indent="-342900"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CF711452-E8CD-4198-878F-62016D1DDA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15000" y="457200"/>
            <a:ext cx="6480048" cy="5943600"/>
          </a:xfr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7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EF0-FD49-9901-2650-A660E32BB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5649" y="3174"/>
            <a:ext cx="12186352" cy="685482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559CC2E-67E0-CD45-1923-3D29474D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510298"/>
            <a:ext cx="4800600" cy="33817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D06D-70B8-D14B-A67C-9271374366C3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EBA0937-B41B-914E-2AAC-46E2E3534A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34200" y="4343400"/>
            <a:ext cx="48006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59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C589F9-B5E9-4B33-8105-9AC2FFA5989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78262B-02D6-47C9-67D0-07D0F335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8537"/>
            <a:ext cx="4800600" cy="298352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1D74-C13D-F14A-9B9E-EB7933559C88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BB5A5D-0276-D53B-63DA-FE8A52528A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4343400"/>
            <a:ext cx="48006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2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CEF6-557E-9804-CC9A-89809A5FF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649" y="3174"/>
            <a:ext cx="12186352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00"/>
            <a:ext cx="3657600" cy="3657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447800" cy="381000"/>
          </a:xfrm>
        </p:spPr>
        <p:txBody>
          <a:bodyPr/>
          <a:lstStyle/>
          <a:p>
            <a:fld id="{04FB7707-CCB1-0246-9925-E5DB223369A7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47EA967-03AF-58FD-4A3C-C4F2DD044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5400" y="1600200"/>
            <a:ext cx="5565663" cy="3657600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8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0BAAE26-8B0A-A488-121D-8BF5642E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86993"/>
            <a:ext cx="3657600" cy="408357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447800" cy="381000"/>
          </a:xfrm>
        </p:spPr>
        <p:txBody>
          <a:bodyPr/>
          <a:lstStyle/>
          <a:p>
            <a:fld id="{AE76B46A-8201-CC4A-8088-50255B4B9D0D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400" y="1386993"/>
            <a:ext cx="6629400" cy="408357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7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60BFB7-1A46-3D6C-10AE-175CE77B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86993"/>
            <a:ext cx="3657600" cy="408357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447800" cy="381000"/>
          </a:xfrm>
        </p:spPr>
        <p:txBody>
          <a:bodyPr/>
          <a:lstStyle/>
          <a:p>
            <a:fld id="{0F2D9860-67F8-974D-8794-2C5A1B3DA504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400" y="1050111"/>
            <a:ext cx="6629400" cy="4940661"/>
          </a:xfrm>
        </p:spPr>
        <p:txBody>
          <a:bodyPr anchor="ctr"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83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DB91743-0D30-2350-EB44-06EFA20D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86993"/>
            <a:ext cx="3657600" cy="408357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447800" cy="381000"/>
          </a:xfrm>
        </p:spPr>
        <p:txBody>
          <a:bodyPr/>
          <a:lstStyle/>
          <a:p>
            <a:fld id="{8351A969-2D26-4F49-AF79-EF4D76632F71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2E3AAFD-6A60-1D0B-28FF-0B5CB92D6A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5400" y="457200"/>
            <a:ext cx="6629400" cy="5943600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4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8A5A2A-9561-6566-F92F-F70D3288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0128"/>
            <a:ext cx="11277599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0"/>
            <a:ext cx="1295400" cy="381000"/>
          </a:xfrm>
        </p:spPr>
        <p:txBody>
          <a:bodyPr/>
          <a:lstStyle/>
          <a:p>
            <a:fld id="{94040C0B-3638-F744-9F98-D66CEC428329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542A43-84A6-50F4-C658-B1BBDDAD8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1728"/>
            <a:ext cx="11277599" cy="453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3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313C0D-237C-145D-6D99-0704931ED3D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0 w 12186352"/>
              <a:gd name="csY0" fmla="*/ 0 h 6854823"/>
              <a:gd name="csX1" fmla="*/ 12186352 w 12186352"/>
              <a:gd name="csY1" fmla="*/ 0 h 6854823"/>
              <a:gd name="csX2" fmla="*/ 12186352 w 12186352"/>
              <a:gd name="csY2" fmla="*/ 454026 h 6854823"/>
              <a:gd name="csX3" fmla="*/ 3827047 w 12186352"/>
              <a:gd name="csY3" fmla="*/ 454026 h 6854823"/>
              <a:gd name="csX4" fmla="*/ 3827047 w 12186352"/>
              <a:gd name="csY4" fmla="*/ 6397626 h 6854823"/>
              <a:gd name="csX5" fmla="*/ 12186352 w 12186352"/>
              <a:gd name="csY5" fmla="*/ 6397626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0" y="0"/>
                </a:moveTo>
                <a:lnTo>
                  <a:pt x="12186352" y="0"/>
                </a:lnTo>
                <a:lnTo>
                  <a:pt x="12186352" y="454026"/>
                </a:lnTo>
                <a:lnTo>
                  <a:pt x="3827047" y="454026"/>
                </a:lnTo>
                <a:lnTo>
                  <a:pt x="3827047" y="6397626"/>
                </a:lnTo>
                <a:lnTo>
                  <a:pt x="12186352" y="6397626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02" y="457200"/>
            <a:ext cx="2887123" cy="2514601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1"/>
            <a:ext cx="1295400" cy="380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383FCCD6-08E9-5F43-B78A-D6D06FA7D888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800" cy="38099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983E9A5C-C933-60D2-BA0B-5D63E2467D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2102" y="3429000"/>
            <a:ext cx="2887123" cy="297179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4DB69AA-A231-8C00-D853-CD5E094B06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32696" y="457200"/>
            <a:ext cx="8359305" cy="5943600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00799"/>
            <a:ext cx="1295400" cy="381001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60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14FBE-6941-996E-732C-BE9042D03FA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451551 w 12186352"/>
              <a:gd name="csY0" fmla="*/ 454026 h 6854823"/>
              <a:gd name="csX1" fmla="*/ 451551 w 12186352"/>
              <a:gd name="csY1" fmla="*/ 4568825 h 6854823"/>
              <a:gd name="csX2" fmla="*/ 11729151 w 12186352"/>
              <a:gd name="csY2" fmla="*/ 4568825 h 6854823"/>
              <a:gd name="csX3" fmla="*/ 11729151 w 12186352"/>
              <a:gd name="csY3" fmla="*/ 454026 h 6854823"/>
              <a:gd name="csX4" fmla="*/ 0 w 12186352"/>
              <a:gd name="csY4" fmla="*/ 0 h 6854823"/>
              <a:gd name="csX5" fmla="*/ 12186352 w 12186352"/>
              <a:gd name="csY5" fmla="*/ 0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451551" y="454026"/>
                </a:moveTo>
                <a:lnTo>
                  <a:pt x="451551" y="4568825"/>
                </a:lnTo>
                <a:lnTo>
                  <a:pt x="11729151" y="4568825"/>
                </a:lnTo>
                <a:lnTo>
                  <a:pt x="11729151" y="454026"/>
                </a:lnTo>
                <a:close/>
                <a:moveTo>
                  <a:pt x="0" y="0"/>
                </a:moveTo>
                <a:lnTo>
                  <a:pt x="12186352" y="0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1"/>
            <a:ext cx="3810000" cy="1371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52D2-CCDE-DA48-AA88-B770548F7575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D0830D9-CC27-C2C3-C727-D0E6E595B2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457200"/>
            <a:ext cx="11277600" cy="4114799"/>
          </a:xfr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751" y="5029200"/>
            <a:ext cx="701604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dirty="0"/>
            </a:lvl1pPr>
            <a:lvl2pPr marL="228600" indent="0">
              <a:lnSpc>
                <a:spcPct val="100000"/>
              </a:lnSpc>
              <a:spcBef>
                <a:spcPts val="0"/>
              </a:spcBef>
              <a:buNone/>
              <a:defRPr lang="en-US" dirty="0"/>
            </a:lvl2pPr>
            <a:lvl3pPr marL="457200" indent="0">
              <a:lnSpc>
                <a:spcPct val="100000"/>
              </a:lnSpc>
              <a:spcBef>
                <a:spcPts val="0"/>
              </a:spcBef>
              <a:buNone/>
              <a:defRPr lang="en-US" dirty="0"/>
            </a:lvl3pPr>
            <a:lvl4pPr marL="685800" indent="0">
              <a:lnSpc>
                <a:spcPct val="100000"/>
              </a:lnSpc>
              <a:spcBef>
                <a:spcPts val="0"/>
              </a:spcBef>
              <a:buNone/>
              <a:defRPr lang="en-US" dirty="0"/>
            </a:lvl4pPr>
            <a:lvl5pPr marL="914400" indent="0">
              <a:lnSpc>
                <a:spcPct val="100000"/>
              </a:lnSpc>
              <a:spcBef>
                <a:spcPts val="0"/>
              </a:spcBef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27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B3BA5-C3CC-30C6-920A-AFE4D14AF26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48" y="3177"/>
            <a:ext cx="12186352" cy="6854823"/>
          </a:xfrm>
          <a:custGeom>
            <a:avLst/>
            <a:gdLst>
              <a:gd name="csX0" fmla="*/ 12186352 w 12186352"/>
              <a:gd name="csY0" fmla="*/ 0 h 6854823"/>
              <a:gd name="csX1" fmla="*/ 0 w 12186352"/>
              <a:gd name="csY1" fmla="*/ 0 h 6854823"/>
              <a:gd name="csX2" fmla="*/ 0 w 12186352"/>
              <a:gd name="csY2" fmla="*/ 6854823 h 6854823"/>
              <a:gd name="csX3" fmla="*/ 12186352 w 12186352"/>
              <a:gd name="csY3" fmla="*/ 6854823 h 6854823"/>
              <a:gd name="csX4" fmla="*/ 12186352 w 12186352"/>
              <a:gd name="csY4" fmla="*/ 6397623 h 6854823"/>
              <a:gd name="csX5" fmla="*/ 4761059 w 12186352"/>
              <a:gd name="csY5" fmla="*/ 6397623 h 6854823"/>
              <a:gd name="csX6" fmla="*/ 4761059 w 12186352"/>
              <a:gd name="csY6" fmla="*/ 454023 h 6854823"/>
              <a:gd name="csX7" fmla="*/ 12186352 w 12186352"/>
              <a:gd name="csY7" fmla="*/ 4540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12186352" y="0"/>
                </a:moveTo>
                <a:lnTo>
                  <a:pt x="0" y="0"/>
                </a:lnTo>
                <a:lnTo>
                  <a:pt x="0" y="6854823"/>
                </a:lnTo>
                <a:lnTo>
                  <a:pt x="12186352" y="6854823"/>
                </a:lnTo>
                <a:lnTo>
                  <a:pt x="12186352" y="6397623"/>
                </a:lnTo>
                <a:lnTo>
                  <a:pt x="4761059" y="6397623"/>
                </a:lnTo>
                <a:lnTo>
                  <a:pt x="4761059" y="454023"/>
                </a:lnTo>
                <a:lnTo>
                  <a:pt x="12186352" y="454023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04614-19A7-C141-7231-84468947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64" y="457200"/>
            <a:ext cx="3843837" cy="1710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915B74-DE73-85C6-5754-84F12F96E92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0" y="76200"/>
            <a:ext cx="1295401" cy="381000"/>
          </a:xfrm>
        </p:spPr>
        <p:txBody>
          <a:bodyPr/>
          <a:lstStyle/>
          <a:p>
            <a:fld id="{2E2458BC-FE32-0A45-9DD7-ED7D64447D1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F0EABC9-86BA-DDCF-A091-AB6C3E9C93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0"/>
            <a:ext cx="6019800" cy="38404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4F324D2-4F52-DFB7-CF7C-C3182974B46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57200"/>
            <a:ext cx="7430940" cy="5943600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8445A35-FB03-D828-D87E-A268F3E1E0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90964" y="2624462"/>
            <a:ext cx="3843837" cy="3776337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C5C69391-C5F6-E4C0-A8D2-D378757ACC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399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5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8C312-FD23-D608-5B72-5DB43989560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0 w 12186352"/>
              <a:gd name="csY0" fmla="*/ 0 h 6854823"/>
              <a:gd name="csX1" fmla="*/ 12186352 w 12186352"/>
              <a:gd name="csY1" fmla="*/ 0 h 6854823"/>
              <a:gd name="csX2" fmla="*/ 12186352 w 12186352"/>
              <a:gd name="csY2" fmla="*/ 454026 h 6854823"/>
              <a:gd name="csX3" fmla="*/ 4755412 w 12186352"/>
              <a:gd name="csY3" fmla="*/ 454026 h 6854823"/>
              <a:gd name="csX4" fmla="*/ 4755412 w 12186352"/>
              <a:gd name="csY4" fmla="*/ 6397626 h 6854823"/>
              <a:gd name="csX5" fmla="*/ 12186352 w 12186352"/>
              <a:gd name="csY5" fmla="*/ 6397626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0" y="0"/>
                </a:moveTo>
                <a:lnTo>
                  <a:pt x="12186352" y="0"/>
                </a:lnTo>
                <a:lnTo>
                  <a:pt x="12186352" y="454026"/>
                </a:lnTo>
                <a:lnTo>
                  <a:pt x="4755412" y="454026"/>
                </a:lnTo>
                <a:lnTo>
                  <a:pt x="4755412" y="6397626"/>
                </a:lnTo>
                <a:lnTo>
                  <a:pt x="12186352" y="6397626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813714" cy="17100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0" y="76201"/>
            <a:ext cx="1295400" cy="381000"/>
          </a:xfrm>
        </p:spPr>
        <p:txBody>
          <a:bodyPr/>
          <a:lstStyle/>
          <a:p>
            <a:fld id="{1233975F-0E53-0840-98CD-E03B319E6BC3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1"/>
            <a:ext cx="6019799" cy="3810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04AEB09-C22F-E34F-DEF8-A875003EEE3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1" y="2621290"/>
            <a:ext cx="3813714" cy="377951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B255439D-9DD5-19F0-DFF1-101A9899DF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061" y="457200"/>
            <a:ext cx="7430940" cy="5943600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8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DD87899-462F-D06B-5D64-3ED065B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60" y="457200"/>
            <a:ext cx="4735740" cy="1306009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34F943B-FBB0-AD70-5392-FF1249A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1" y="76201"/>
            <a:ext cx="1295400" cy="380999"/>
          </a:xfrm>
        </p:spPr>
        <p:txBody>
          <a:bodyPr/>
          <a:lstStyle/>
          <a:p>
            <a:fld id="{D0CA20AB-D25D-704E-83C3-6B013E02E64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3A7B337-CA3D-E1B0-7039-CA1FCFDE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799" cy="380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05F337F-4512-E680-8F5A-95C1812826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57200"/>
            <a:ext cx="6492240" cy="5943600"/>
          </a:xfrm>
          <a:blipFill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68F33D8-4565-CA0E-DF2E-27FBE006F9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9060" y="2209800"/>
            <a:ext cx="4735740" cy="4191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52E7D2F-742D-CB2D-2766-5AF678F3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399" y="6400800"/>
            <a:ext cx="1295399" cy="381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52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2693257-E100-0525-B4C7-8CA75053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60" y="457200"/>
            <a:ext cx="4796699" cy="1306009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1"/>
            <a:ext cx="1295401" cy="380999"/>
          </a:xfrm>
        </p:spPr>
        <p:txBody>
          <a:bodyPr/>
          <a:lstStyle/>
          <a:p>
            <a:fld id="{B31F77D0-31D8-5446-A1F3-FE6147C324E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2"/>
            <a:ext cx="6019800" cy="38099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EAC9A1BA-A83A-E476-1A91-3DB0B544DF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835" y="2209800"/>
            <a:ext cx="4735740" cy="4191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A90998F5-C9FB-EC52-B802-B62AA63E42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99761" y="457200"/>
            <a:ext cx="6492240" cy="5943600"/>
          </a:xfrm>
          <a:blipFill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00800"/>
            <a:ext cx="1295400" cy="381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34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46F2B-72CE-C947-0021-F34244B4344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451551 w 12186352"/>
              <a:gd name="csY0" fmla="*/ 454026 h 6854823"/>
              <a:gd name="csX1" fmla="*/ 451551 w 12186352"/>
              <a:gd name="csY1" fmla="*/ 3654426 h 6854823"/>
              <a:gd name="csX2" fmla="*/ 11729151 w 12186352"/>
              <a:gd name="csY2" fmla="*/ 3654426 h 6854823"/>
              <a:gd name="csX3" fmla="*/ 11729151 w 12186352"/>
              <a:gd name="csY3" fmla="*/ 454026 h 6854823"/>
              <a:gd name="csX4" fmla="*/ 0 w 12186352"/>
              <a:gd name="csY4" fmla="*/ 0 h 6854823"/>
              <a:gd name="csX5" fmla="*/ 12186352 w 12186352"/>
              <a:gd name="csY5" fmla="*/ 0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451551" y="454026"/>
                </a:moveTo>
                <a:lnTo>
                  <a:pt x="451551" y="3654426"/>
                </a:lnTo>
                <a:lnTo>
                  <a:pt x="11729151" y="3654426"/>
                </a:lnTo>
                <a:lnTo>
                  <a:pt x="11729151" y="454026"/>
                </a:lnTo>
                <a:close/>
                <a:moveTo>
                  <a:pt x="0" y="0"/>
                </a:moveTo>
                <a:lnTo>
                  <a:pt x="12186352" y="0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111624"/>
            <a:ext cx="3219343" cy="22891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CF00-6C05-B849-B141-54CC9A394B3C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5CCD5774-AB2C-F489-2BCD-75A5731FA8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457200"/>
            <a:ext cx="11277600" cy="3200400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8092" y="4111624"/>
            <a:ext cx="7606708" cy="22891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0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7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4D3EA0-3FE9-3CAB-830E-268B27509F7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649" y="3174"/>
            <a:ext cx="12186352" cy="6854823"/>
          </a:xfrm>
          <a:custGeom>
            <a:avLst/>
            <a:gdLst>
              <a:gd name="csX0" fmla="*/ 451551 w 12186352"/>
              <a:gd name="csY0" fmla="*/ 3638875 h 6854823"/>
              <a:gd name="csX1" fmla="*/ 451551 w 12186352"/>
              <a:gd name="csY1" fmla="*/ 438477 h 6854823"/>
              <a:gd name="csX2" fmla="*/ 11729151 w 12186352"/>
              <a:gd name="csY2" fmla="*/ 438477 h 6854823"/>
              <a:gd name="csX3" fmla="*/ 11729151 w 12186352"/>
              <a:gd name="csY3" fmla="*/ 3638875 h 6854823"/>
              <a:gd name="csX4" fmla="*/ 0 w 12186352"/>
              <a:gd name="csY4" fmla="*/ 6854823 h 6854823"/>
              <a:gd name="csX5" fmla="*/ 12186352 w 12186352"/>
              <a:gd name="csY5" fmla="*/ 6854823 h 6854823"/>
              <a:gd name="csX6" fmla="*/ 12186352 w 12186352"/>
              <a:gd name="csY6" fmla="*/ 0 h 6854823"/>
              <a:gd name="csX7" fmla="*/ 0 w 12186352"/>
              <a:gd name="csY7" fmla="*/ 0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451551" y="3638875"/>
                </a:moveTo>
                <a:lnTo>
                  <a:pt x="451551" y="438477"/>
                </a:lnTo>
                <a:lnTo>
                  <a:pt x="11729151" y="438477"/>
                </a:lnTo>
                <a:lnTo>
                  <a:pt x="11729151" y="3638875"/>
                </a:lnTo>
                <a:close/>
                <a:moveTo>
                  <a:pt x="0" y="6854823"/>
                </a:moveTo>
                <a:lnTo>
                  <a:pt x="12186352" y="6854823"/>
                </a:lnTo>
                <a:lnTo>
                  <a:pt x="1218635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200400" cy="230789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1" y="76201"/>
            <a:ext cx="1295400" cy="381000"/>
          </a:xfrm>
        </p:spPr>
        <p:txBody>
          <a:bodyPr/>
          <a:lstStyle/>
          <a:p>
            <a:fld id="{66499679-3EA0-9342-AF62-C5FAA18B6EF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800" cy="3810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F7E276-884D-AF00-1E18-715F56A8A9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22370" y="457200"/>
            <a:ext cx="7612430" cy="23078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0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DE11C5-B5A8-F8F8-2A43-C0C9580263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3219122"/>
            <a:ext cx="11277600" cy="3200398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400800"/>
            <a:ext cx="1295399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27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68A4B-F698-5EDC-1790-BA10F89CD8F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49" y="3174"/>
            <a:ext cx="12186352" cy="6854823"/>
          </a:xfrm>
          <a:custGeom>
            <a:avLst/>
            <a:gdLst>
              <a:gd name="csX0" fmla="*/ 12186352 w 12186352"/>
              <a:gd name="csY0" fmla="*/ 0 h 6854823"/>
              <a:gd name="csX1" fmla="*/ 0 w 12186352"/>
              <a:gd name="csY1" fmla="*/ 0 h 6854823"/>
              <a:gd name="csX2" fmla="*/ 0 w 12186352"/>
              <a:gd name="csY2" fmla="*/ 6854823 h 6854823"/>
              <a:gd name="csX3" fmla="*/ 12186352 w 12186352"/>
              <a:gd name="csY3" fmla="*/ 6854823 h 6854823"/>
              <a:gd name="csX4" fmla="*/ 12186352 w 12186352"/>
              <a:gd name="csY4" fmla="*/ 6397626 h 6854823"/>
              <a:gd name="csX5" fmla="*/ 7467253 w 12186352"/>
              <a:gd name="csY5" fmla="*/ 6397626 h 6854823"/>
              <a:gd name="csX6" fmla="*/ 7467253 w 12186352"/>
              <a:gd name="csY6" fmla="*/ 454025 h 6854823"/>
              <a:gd name="csX7" fmla="*/ 12186352 w 12186352"/>
              <a:gd name="csY7" fmla="*/ 454025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12186352" y="0"/>
                </a:moveTo>
                <a:lnTo>
                  <a:pt x="0" y="0"/>
                </a:lnTo>
                <a:lnTo>
                  <a:pt x="0" y="6854823"/>
                </a:lnTo>
                <a:lnTo>
                  <a:pt x="12186352" y="6854823"/>
                </a:lnTo>
                <a:lnTo>
                  <a:pt x="12186352" y="6397626"/>
                </a:lnTo>
                <a:lnTo>
                  <a:pt x="7467253" y="6397626"/>
                </a:lnTo>
                <a:lnTo>
                  <a:pt x="7467253" y="454025"/>
                </a:lnTo>
                <a:lnTo>
                  <a:pt x="12186352" y="454025"/>
                </a:ln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B9DEC9-1D26-F04D-4F91-7BE751BC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949" y="457199"/>
            <a:ext cx="6552851" cy="155584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1E168D7B-B77A-72AC-AA72-64FBAA8D37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0" y="76201"/>
            <a:ext cx="1295400" cy="380998"/>
          </a:xfrm>
        </p:spPr>
        <p:txBody>
          <a:bodyPr/>
          <a:lstStyle/>
          <a:p>
            <a:fld id="{3C97155C-DE68-4440-8202-CC9478E27F0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014B883-B832-AE53-6858-8E25B13C5B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1"/>
            <a:ext cx="6019800" cy="38099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CC1B439C-57E0-A299-9A98-A81BFA738C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7199"/>
            <a:ext cx="4724748" cy="5943601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D22B98A-40DC-D510-5762-8D7E05344E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949" y="2470242"/>
            <a:ext cx="6552851" cy="393055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7CA11211-0281-DD36-148E-3ABC637497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04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C1286-F0A1-DDC1-4A24-85A9D3462CB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0 w 12186352"/>
              <a:gd name="csY0" fmla="*/ 0 h 6854823"/>
              <a:gd name="csX1" fmla="*/ 12186352 w 12186352"/>
              <a:gd name="csY1" fmla="*/ 0 h 6854823"/>
              <a:gd name="csX2" fmla="*/ 12186352 w 12186352"/>
              <a:gd name="csY2" fmla="*/ 454025 h 6854823"/>
              <a:gd name="csX3" fmla="*/ 7461604 w 12186352"/>
              <a:gd name="csY3" fmla="*/ 454025 h 6854823"/>
              <a:gd name="csX4" fmla="*/ 7461604 w 12186352"/>
              <a:gd name="csY4" fmla="*/ 6397626 h 6854823"/>
              <a:gd name="csX5" fmla="*/ 12186352 w 12186352"/>
              <a:gd name="csY5" fmla="*/ 6397626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0" y="0"/>
                </a:moveTo>
                <a:lnTo>
                  <a:pt x="12186352" y="0"/>
                </a:lnTo>
                <a:lnTo>
                  <a:pt x="12186352" y="454025"/>
                </a:lnTo>
                <a:lnTo>
                  <a:pt x="7461604" y="454025"/>
                </a:lnTo>
                <a:lnTo>
                  <a:pt x="7461604" y="6397626"/>
                </a:lnTo>
                <a:lnTo>
                  <a:pt x="12186352" y="6397626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7F3BC77-0C60-6C24-E5FE-6B80D481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9553" cy="154949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0" y="76201"/>
            <a:ext cx="1295400" cy="380999"/>
          </a:xfrm>
        </p:spPr>
        <p:txBody>
          <a:bodyPr/>
          <a:lstStyle/>
          <a:p>
            <a:fld id="{2B9DA8F7-1BE7-954A-B654-92996DBA4E86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1"/>
            <a:ext cx="6019800" cy="38099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0A2831D-F063-09A6-A707-24AC43E31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3902" y="2470242"/>
            <a:ext cx="6552851" cy="393055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EC7CBEB-1BF7-2607-DBAA-531A9067F8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67253" y="457199"/>
            <a:ext cx="4724748" cy="5943601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031BA-FE29-1272-03FA-2B84A9917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9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257800"/>
            <a:ext cx="112776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6019799"/>
            <a:ext cx="11277598" cy="381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EF7764-3766-AD43-917F-3181D2483C36}" type="datetime1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71A80C-9405-B736-DA8E-7C6B87617D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200" y="457199"/>
            <a:ext cx="11274552" cy="4572001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9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A7354-C3D2-8AD8-40DE-4E850BDFCC68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49" y="3174"/>
            <a:ext cx="12186352" cy="6854823"/>
          </a:xfrm>
          <a:custGeom>
            <a:avLst/>
            <a:gdLst>
              <a:gd name="csX0" fmla="*/ 6533074 w 12186352"/>
              <a:gd name="csY0" fmla="*/ 1858587 h 6854823"/>
              <a:gd name="csX1" fmla="*/ 6533074 w 12186352"/>
              <a:gd name="csY1" fmla="*/ 6397626 h 6854823"/>
              <a:gd name="csX2" fmla="*/ 3 w 12186352"/>
              <a:gd name="csY2" fmla="*/ 6397626 h 6854823"/>
              <a:gd name="csX3" fmla="*/ 3 w 12186352"/>
              <a:gd name="csY3" fmla="*/ 1858587 h 6854823"/>
              <a:gd name="csX4" fmla="*/ 12186352 w 12186352"/>
              <a:gd name="csY4" fmla="*/ 0 h 6854823"/>
              <a:gd name="csX5" fmla="*/ 0 w 12186352"/>
              <a:gd name="csY5" fmla="*/ 0 h 6854823"/>
              <a:gd name="csX6" fmla="*/ 0 w 12186352"/>
              <a:gd name="csY6" fmla="*/ 6854823 h 6854823"/>
              <a:gd name="csX7" fmla="*/ 12186352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6533074" y="1858587"/>
                </a:moveTo>
                <a:lnTo>
                  <a:pt x="6533074" y="6397626"/>
                </a:lnTo>
                <a:lnTo>
                  <a:pt x="3" y="6397626"/>
                </a:lnTo>
                <a:lnTo>
                  <a:pt x="3" y="1858587"/>
                </a:lnTo>
                <a:close/>
                <a:moveTo>
                  <a:pt x="12186352" y="0"/>
                </a:moveTo>
                <a:lnTo>
                  <a:pt x="0" y="0"/>
                </a:lnTo>
                <a:lnTo>
                  <a:pt x="0" y="6854823"/>
                </a:lnTo>
                <a:lnTo>
                  <a:pt x="12186352" y="6854823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2067BC-DC4F-D794-A7F8-65900B79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0161"/>
            <a:ext cx="11277599" cy="9144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1FAF02C-8E8E-0257-0307-15E6853700F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1" y="76201"/>
            <a:ext cx="1295400" cy="380999"/>
          </a:xfrm>
        </p:spPr>
        <p:txBody>
          <a:bodyPr/>
          <a:lstStyle/>
          <a:p>
            <a:fld id="{5447FF96-6068-D045-B983-6A2E1F44124F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12F6119E-6325-71C5-AFDB-160A100A21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1"/>
            <a:ext cx="6019800" cy="38099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AF060C4-6682-AB70-5937-47DB8276FD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861761"/>
            <a:ext cx="4744527" cy="453903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4E3FB443-D4CA-E6C5-2187-4A649A47F2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58927" y="1861761"/>
            <a:ext cx="6533071" cy="4539039"/>
          </a:xfrm>
          <a:custGeom>
            <a:avLst/>
            <a:gdLst>
              <a:gd name="connsiteX0" fmla="*/ 0 w 6460672"/>
              <a:gd name="connsiteY0" fmla="*/ 0 h 5029200"/>
              <a:gd name="connsiteX1" fmla="*/ 6460672 w 6460672"/>
              <a:gd name="connsiteY1" fmla="*/ 0 h 5029200"/>
              <a:gd name="connsiteX2" fmla="*/ 6460672 w 6460672"/>
              <a:gd name="connsiteY2" fmla="*/ 5029200 h 5029200"/>
              <a:gd name="connsiteX3" fmla="*/ 0 w 6460672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0672" h="5029200">
                <a:moveTo>
                  <a:pt x="0" y="0"/>
                </a:moveTo>
                <a:lnTo>
                  <a:pt x="6460672" y="0"/>
                </a:lnTo>
                <a:lnTo>
                  <a:pt x="6460672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339D0113-D166-6E44-FF30-39C61CD137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9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BB22AD-DA7B-73AE-1F66-31345119900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49" y="3174"/>
            <a:ext cx="12186352" cy="6854823"/>
          </a:xfrm>
          <a:custGeom>
            <a:avLst/>
            <a:gdLst>
              <a:gd name="csX0" fmla="*/ 7315201 w 12186352"/>
              <a:gd name="csY0" fmla="*/ 1858587 h 6854823"/>
              <a:gd name="csX1" fmla="*/ 7315201 w 12186352"/>
              <a:gd name="csY1" fmla="*/ 6397626 h 6854823"/>
              <a:gd name="csX2" fmla="*/ 2 w 12186352"/>
              <a:gd name="csY2" fmla="*/ 6397626 h 6854823"/>
              <a:gd name="csX3" fmla="*/ 2 w 12186352"/>
              <a:gd name="csY3" fmla="*/ 1858587 h 6854823"/>
              <a:gd name="csX4" fmla="*/ 457201 w 12186352"/>
              <a:gd name="csY4" fmla="*/ 1858587 h 6854823"/>
              <a:gd name="csX5" fmla="*/ 6533074 w 12186352"/>
              <a:gd name="csY5" fmla="*/ 1858587 h 6854823"/>
              <a:gd name="csX6" fmla="*/ 12186352 w 12186352"/>
              <a:gd name="csY6" fmla="*/ 0 h 6854823"/>
              <a:gd name="csX7" fmla="*/ 0 w 12186352"/>
              <a:gd name="csY7" fmla="*/ 0 h 6854823"/>
              <a:gd name="csX8" fmla="*/ 0 w 12186352"/>
              <a:gd name="csY8" fmla="*/ 6854823 h 6854823"/>
              <a:gd name="csX9" fmla="*/ 12186352 w 12186352"/>
              <a:gd name="csY9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186352" h="6854823">
                <a:moveTo>
                  <a:pt x="7315201" y="1858587"/>
                </a:moveTo>
                <a:lnTo>
                  <a:pt x="7315201" y="6397626"/>
                </a:lnTo>
                <a:lnTo>
                  <a:pt x="2" y="6397626"/>
                </a:lnTo>
                <a:lnTo>
                  <a:pt x="2" y="1858587"/>
                </a:lnTo>
                <a:lnTo>
                  <a:pt x="457201" y="1858587"/>
                </a:lnTo>
                <a:lnTo>
                  <a:pt x="6533074" y="1858587"/>
                </a:lnTo>
                <a:close/>
                <a:moveTo>
                  <a:pt x="12186352" y="0"/>
                </a:moveTo>
                <a:lnTo>
                  <a:pt x="0" y="0"/>
                </a:lnTo>
                <a:lnTo>
                  <a:pt x="0" y="6854823"/>
                </a:lnTo>
                <a:lnTo>
                  <a:pt x="12186352" y="6854823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FB7B32-3B46-FEC3-8857-8E1A162E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7349"/>
            <a:ext cx="11277599" cy="9144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1" y="76201"/>
            <a:ext cx="1295400" cy="380999"/>
          </a:xfrm>
        </p:spPr>
        <p:txBody>
          <a:bodyPr/>
          <a:lstStyle/>
          <a:p>
            <a:fld id="{C195F3F8-9E31-7F42-8188-F6043F071A3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5999" y="76201"/>
            <a:ext cx="6019800" cy="38099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1" y="1861761"/>
            <a:ext cx="3886199" cy="453903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BB8F855-8399-5C2F-8FFE-3445E6ACC1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800" y="1861761"/>
            <a:ext cx="7315199" cy="4539039"/>
          </a:xfrm>
          <a:custGeom>
            <a:avLst/>
            <a:gdLst>
              <a:gd name="connsiteX0" fmla="*/ 0 w 5560101"/>
              <a:gd name="connsiteY0" fmla="*/ 0 h 4074407"/>
              <a:gd name="connsiteX1" fmla="*/ 5560101 w 5560101"/>
              <a:gd name="connsiteY1" fmla="*/ 0 h 4074407"/>
              <a:gd name="connsiteX2" fmla="*/ 5560101 w 5560101"/>
              <a:gd name="connsiteY2" fmla="*/ 4074407 h 4074407"/>
              <a:gd name="connsiteX3" fmla="*/ 0 w 5560101"/>
              <a:gd name="connsiteY3" fmla="*/ 4074407 h 40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0101" h="4074407">
                <a:moveTo>
                  <a:pt x="0" y="0"/>
                </a:moveTo>
                <a:lnTo>
                  <a:pt x="5560101" y="0"/>
                </a:lnTo>
                <a:lnTo>
                  <a:pt x="5560101" y="4074407"/>
                </a:lnTo>
                <a:lnTo>
                  <a:pt x="0" y="4074407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399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38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70277-9BEA-773F-5ABC-0478C95CF73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0 w 12186352"/>
              <a:gd name="csY0" fmla="*/ 0 h 6854823"/>
              <a:gd name="csX1" fmla="*/ 12186352 w 12186352"/>
              <a:gd name="csY1" fmla="*/ 0 h 6854823"/>
              <a:gd name="csX2" fmla="*/ 12186352 w 12186352"/>
              <a:gd name="csY2" fmla="*/ 6854823 h 6854823"/>
              <a:gd name="csX3" fmla="*/ 0 w 12186352"/>
              <a:gd name="csY3" fmla="*/ 6854823 h 6854823"/>
              <a:gd name="csX4" fmla="*/ 0 w 12186352"/>
              <a:gd name="csY4" fmla="*/ 6377154 h 6854823"/>
              <a:gd name="csX5" fmla="*/ 6527422 w 12186352"/>
              <a:gd name="csY5" fmla="*/ 6377154 h 6854823"/>
              <a:gd name="csX6" fmla="*/ 6527422 w 12186352"/>
              <a:gd name="csY6" fmla="*/ 1858587 h 6854823"/>
              <a:gd name="csX7" fmla="*/ 0 w 12186352"/>
              <a:gd name="csY7" fmla="*/ 1858587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0" y="0"/>
                </a:moveTo>
                <a:lnTo>
                  <a:pt x="12186352" y="0"/>
                </a:lnTo>
                <a:lnTo>
                  <a:pt x="12186352" y="6854823"/>
                </a:lnTo>
                <a:lnTo>
                  <a:pt x="0" y="6854823"/>
                </a:lnTo>
                <a:lnTo>
                  <a:pt x="0" y="6377154"/>
                </a:lnTo>
                <a:lnTo>
                  <a:pt x="6527422" y="6377154"/>
                </a:lnTo>
                <a:lnTo>
                  <a:pt x="6527422" y="1858587"/>
                </a:lnTo>
                <a:lnTo>
                  <a:pt x="0" y="1858587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CBF9ED-624B-FB83-6E83-BB42410F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0162"/>
            <a:ext cx="11277597" cy="9144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1" y="76201"/>
            <a:ext cx="1295400" cy="380999"/>
          </a:xfrm>
        </p:spPr>
        <p:txBody>
          <a:bodyPr/>
          <a:lstStyle/>
          <a:p>
            <a:fld id="{AE8BA31F-10E3-B74C-A113-9DB8A6700F6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1" y="76201"/>
            <a:ext cx="6019798" cy="38099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9BCDC3DB-8BBB-CC92-23DB-44BEC6BD61F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1861761"/>
            <a:ext cx="6533071" cy="4518567"/>
          </a:xfrm>
          <a:custGeom>
            <a:avLst/>
            <a:gdLst>
              <a:gd name="connsiteX0" fmla="*/ 0 w 6460672"/>
              <a:gd name="connsiteY0" fmla="*/ 0 h 5029200"/>
              <a:gd name="connsiteX1" fmla="*/ 6460672 w 6460672"/>
              <a:gd name="connsiteY1" fmla="*/ 0 h 5029200"/>
              <a:gd name="connsiteX2" fmla="*/ 6460672 w 6460672"/>
              <a:gd name="connsiteY2" fmla="*/ 5029200 h 5029200"/>
              <a:gd name="connsiteX3" fmla="*/ 0 w 6460672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0672" h="5029200">
                <a:moveTo>
                  <a:pt x="0" y="0"/>
                </a:moveTo>
                <a:lnTo>
                  <a:pt x="6460672" y="0"/>
                </a:lnTo>
                <a:lnTo>
                  <a:pt x="6460672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C7B1CAB-4A9F-B8E9-3C1E-15C58564C1F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90270" y="1861761"/>
            <a:ext cx="4744527" cy="453903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44199" y="6400800"/>
            <a:ext cx="1371599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97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7B64117-148B-10E8-7721-A4C85F0B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1" y="457200"/>
            <a:ext cx="7254240" cy="1173708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CEC350-F243-8E48-2F30-905D6999DF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0" y="76200"/>
            <a:ext cx="1295401" cy="380999"/>
          </a:xfrm>
        </p:spPr>
        <p:txBody>
          <a:bodyPr/>
          <a:lstStyle/>
          <a:p>
            <a:fld id="{3596BBB1-49AB-C544-9861-84EE6CF53403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693FD3A5-45B7-3678-FCC8-1AA49237E7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1"/>
            <a:ext cx="6019800" cy="3810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0E31D68-951A-2336-5424-6671B2E929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7199"/>
            <a:ext cx="4023360" cy="5943601"/>
          </a:xfrm>
          <a:blipFill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79495B1-3D42-5CC6-1177-BBB5CCDEF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2088108"/>
            <a:ext cx="7254240" cy="431269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05F3D1FB-5F83-6976-2FDE-42146116FF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699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E5C046-40A5-D694-E725-EA0ABE0B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199"/>
            <a:ext cx="7254239" cy="117371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6201" y="76200"/>
            <a:ext cx="1295400" cy="380999"/>
          </a:xfrm>
        </p:spPr>
        <p:txBody>
          <a:bodyPr/>
          <a:lstStyle/>
          <a:p>
            <a:fld id="{9D50FFC8-0737-944F-9B20-403A2248B3E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76200"/>
            <a:ext cx="6019800" cy="38099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4E5FB0DF-C175-C1BD-BDD9-3536A2F7E44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1" y="2088108"/>
            <a:ext cx="7254240" cy="431269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7C20B94A-DE1D-8112-79D8-ADD778F24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68640" y="457199"/>
            <a:ext cx="4023360" cy="5943601"/>
          </a:xfrm>
          <a:blipFill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0400" y="6400800"/>
            <a:ext cx="12954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4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60961-81A4-744C-57F0-3A91AB73281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451551 w 12186352"/>
              <a:gd name="csY0" fmla="*/ 2354110 h 6854823"/>
              <a:gd name="csX1" fmla="*/ 451551 w 12186352"/>
              <a:gd name="csY1" fmla="*/ 6397626 h 6854823"/>
              <a:gd name="csX2" fmla="*/ 5480751 w 12186352"/>
              <a:gd name="csY2" fmla="*/ 6397626 h 6854823"/>
              <a:gd name="csX3" fmla="*/ 5480751 w 12186352"/>
              <a:gd name="csY3" fmla="*/ 2354110 h 6854823"/>
              <a:gd name="csX4" fmla="*/ 0 w 12186352"/>
              <a:gd name="csY4" fmla="*/ 0 h 6854823"/>
              <a:gd name="csX5" fmla="*/ 12186352 w 12186352"/>
              <a:gd name="csY5" fmla="*/ 0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451551" y="2354110"/>
                </a:moveTo>
                <a:lnTo>
                  <a:pt x="451551" y="6397626"/>
                </a:lnTo>
                <a:lnTo>
                  <a:pt x="5480751" y="6397626"/>
                </a:lnTo>
                <a:lnTo>
                  <a:pt x="5480751" y="2354110"/>
                </a:lnTo>
                <a:close/>
                <a:moveTo>
                  <a:pt x="0" y="0"/>
                </a:moveTo>
                <a:lnTo>
                  <a:pt x="12186352" y="0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5029200" cy="151908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5DA7B-3D23-9747-B64E-78D5DD68C6C7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802CE9A6-F23E-1299-6CEA-8B0DBFBE20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2357283"/>
            <a:ext cx="5029199" cy="4043516"/>
          </a:xfr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57200"/>
            <a:ext cx="5638799" cy="594359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92B07A-D9A0-38E9-B941-74C38124D59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custGeom>
            <a:avLst/>
            <a:gdLst>
              <a:gd name="csX0" fmla="*/ 451551 w 12186352"/>
              <a:gd name="csY0" fmla="*/ 2354110 h 6854823"/>
              <a:gd name="csX1" fmla="*/ 451551 w 12186352"/>
              <a:gd name="csY1" fmla="*/ 6397626 h 6854823"/>
              <a:gd name="csX2" fmla="*/ 5480751 w 12186352"/>
              <a:gd name="csY2" fmla="*/ 6397626 h 6854823"/>
              <a:gd name="csX3" fmla="*/ 5480751 w 12186352"/>
              <a:gd name="csY3" fmla="*/ 2354110 h 6854823"/>
              <a:gd name="csX4" fmla="*/ 0 w 12186352"/>
              <a:gd name="csY4" fmla="*/ 0 h 6854823"/>
              <a:gd name="csX5" fmla="*/ 12186352 w 12186352"/>
              <a:gd name="csY5" fmla="*/ 0 h 6854823"/>
              <a:gd name="csX6" fmla="*/ 12186352 w 12186352"/>
              <a:gd name="csY6" fmla="*/ 6854823 h 6854823"/>
              <a:gd name="csX7" fmla="*/ 0 w 12186352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2" h="6854823">
                <a:moveTo>
                  <a:pt x="451551" y="2354110"/>
                </a:moveTo>
                <a:lnTo>
                  <a:pt x="451551" y="6397626"/>
                </a:lnTo>
                <a:lnTo>
                  <a:pt x="5480751" y="6397626"/>
                </a:lnTo>
                <a:lnTo>
                  <a:pt x="5480751" y="2354110"/>
                </a:lnTo>
                <a:close/>
                <a:moveTo>
                  <a:pt x="0" y="0"/>
                </a:moveTo>
                <a:lnTo>
                  <a:pt x="12186352" y="0"/>
                </a:lnTo>
                <a:lnTo>
                  <a:pt x="12186352" y="6854823"/>
                </a:lnTo>
                <a:lnTo>
                  <a:pt x="0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3716844" cy="19199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40DD-291F-D14A-B0CD-056B01183946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15A2C62-B33D-41E9-D363-2E5B5EC4C6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2743200"/>
            <a:ext cx="3716845" cy="3657600"/>
          </a:xfr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399" y="457201"/>
            <a:ext cx="7010401" cy="594359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01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779F90-4233-5235-D44A-38B021C817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D16EBF9-B68A-0B06-1D11-8A73C8F9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49242"/>
            <a:ext cx="5638800" cy="1051558"/>
          </a:xfrm>
        </p:spPr>
        <p:txBody>
          <a:bodyPr anchor="b"/>
          <a:lstStyle>
            <a:lvl1pPr>
              <a:lnSpc>
                <a:spcPct val="110000"/>
              </a:lnSpc>
              <a:defRPr sz="2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0AA6F4-6FEB-A645-BC84-8FD86BB56A56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FC49D795-05CD-88A6-65D2-CE59AB098C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52400"/>
            <a:ext cx="11277600" cy="4434840"/>
          </a:xfrm>
        </p:spPr>
        <p:txBody>
          <a:bodyPr anchor="t"/>
          <a:lstStyle>
            <a:lvl1pPr>
              <a:lnSpc>
                <a:spcPct val="90000"/>
              </a:lnSpc>
              <a:defRPr sz="30000"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1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779F90-4233-5235-D44A-38B021C817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2229AA-0D53-41CE-F2F6-A43A58F4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2"/>
            <a:ext cx="5638800" cy="1066798"/>
          </a:xfrm>
        </p:spPr>
        <p:txBody>
          <a:bodyPr anchor="b"/>
          <a:lstStyle>
            <a:lvl1pPr>
              <a:lnSpc>
                <a:spcPct val="110000"/>
              </a:lnSpc>
              <a:defRPr sz="2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9C1F0A-369C-694C-9034-23649A99EDD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2685CAE8-3040-D343-9736-69ED07ADEE2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52400"/>
            <a:ext cx="11277600" cy="4434840"/>
          </a:xfrm>
        </p:spPr>
        <p:txBody>
          <a:bodyPr anchor="t"/>
          <a:lstStyle>
            <a:lvl1pPr>
              <a:lnSpc>
                <a:spcPct val="90000"/>
              </a:lnSpc>
              <a:defRPr sz="30000"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3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779F90-4233-5235-D44A-38B021C817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AC97C7-C18C-1AFB-595D-1164216C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0" y="457200"/>
            <a:ext cx="2743200" cy="5943600"/>
          </a:xfrm>
        </p:spPr>
        <p:txBody>
          <a:bodyPr anchor="ctr"/>
          <a:lstStyle>
            <a:lvl1pPr>
              <a:lnSpc>
                <a:spcPct val="110000"/>
              </a:lnSpc>
              <a:defRPr sz="2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5CB68B-3B3F-204E-812A-7CA74DAAFEC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94CDEE-6628-D8C2-4DD7-A2AF2B148E2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762000"/>
            <a:ext cx="8077200" cy="5943600"/>
          </a:xfrm>
        </p:spPr>
        <p:txBody>
          <a:bodyPr anchor="ctr"/>
          <a:lstStyle>
            <a:lvl1pPr>
              <a:lnSpc>
                <a:spcPct val="90000"/>
              </a:lnSpc>
              <a:defRPr sz="30000"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60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88507-42ED-EBB5-0C22-CA3A46666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2" y="3175"/>
            <a:ext cx="12186353" cy="6854823"/>
          </a:xfrm>
          <a:custGeom>
            <a:avLst/>
            <a:gdLst>
              <a:gd name="csX0" fmla="*/ 0 w 12186355"/>
              <a:gd name="csY0" fmla="*/ 0 h 6854824"/>
              <a:gd name="csX1" fmla="*/ 12186355 w 12186355"/>
              <a:gd name="csY1" fmla="*/ 0 h 6854824"/>
              <a:gd name="csX2" fmla="*/ 12186355 w 12186355"/>
              <a:gd name="csY2" fmla="*/ 454025 h 6854824"/>
              <a:gd name="csX3" fmla="*/ 4798004 w 12186355"/>
              <a:gd name="csY3" fmla="*/ 454025 h 6854824"/>
              <a:gd name="csX4" fmla="*/ 4798004 w 12186355"/>
              <a:gd name="csY4" fmla="*/ 6397625 h 6854824"/>
              <a:gd name="csX5" fmla="*/ 12186355 w 12186355"/>
              <a:gd name="csY5" fmla="*/ 6397625 h 6854824"/>
              <a:gd name="csX6" fmla="*/ 12186355 w 12186355"/>
              <a:gd name="csY6" fmla="*/ 6854824 h 6854824"/>
              <a:gd name="csX7" fmla="*/ 0 w 12186355"/>
              <a:gd name="csY7" fmla="*/ 6854824 h 68548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5" h="6854824">
                <a:moveTo>
                  <a:pt x="0" y="0"/>
                </a:moveTo>
                <a:lnTo>
                  <a:pt x="12186355" y="0"/>
                </a:lnTo>
                <a:lnTo>
                  <a:pt x="12186355" y="454025"/>
                </a:lnTo>
                <a:lnTo>
                  <a:pt x="4798004" y="454025"/>
                </a:lnTo>
                <a:lnTo>
                  <a:pt x="4798004" y="6397625"/>
                </a:lnTo>
                <a:lnTo>
                  <a:pt x="12186355" y="6397625"/>
                </a:lnTo>
                <a:lnTo>
                  <a:pt x="12186355" y="6854824"/>
                </a:lnTo>
                <a:lnTo>
                  <a:pt x="0" y="685482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3886198" cy="4513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5425200"/>
            <a:ext cx="3886200" cy="9756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200" y="76201"/>
            <a:ext cx="1295400" cy="380999"/>
          </a:xfrm>
        </p:spPr>
        <p:txBody>
          <a:bodyPr/>
          <a:lstStyle/>
          <a:p>
            <a:fld id="{BD2E1884-4CA3-F14A-A3FE-9D94D32D34BF}" type="datetime1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0" y="76202"/>
            <a:ext cx="6019800" cy="365124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B516699-87B0-CAF3-CAD8-AA40FF750A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950" y="457200"/>
            <a:ext cx="7388352" cy="5943600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20400" y="6416675"/>
            <a:ext cx="1295400" cy="365125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8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83016C-84F5-4C07-5F48-21162DFAD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3A025-A5F8-BC41-857C-074A129970DD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457200"/>
            <a:ext cx="7848600" cy="59436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2pPr>
            <a:lvl3pPr marL="4572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3pPr>
            <a:lvl4pPr marL="6858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4pPr>
            <a:lvl5pPr marL="9144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6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83016C-84F5-4C07-5F48-21162DFAD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A02B-DBB0-A046-81B0-FEDCAC57CE71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457200"/>
            <a:ext cx="7848600" cy="59436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2pPr>
            <a:lvl3pPr marL="4572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3pPr>
            <a:lvl4pPr marL="6858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4pPr>
            <a:lvl5pPr marL="914400" indent="0">
              <a:lnSpc>
                <a:spcPct val="90000"/>
              </a:lnSpc>
              <a:spcBef>
                <a:spcPts val="0"/>
              </a:spcBef>
              <a:buNone/>
              <a:defRPr sz="60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83016C-84F5-4C07-5F48-21162DFAD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2E1041-C021-CE4A-9D2F-9EE16EB193A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457200"/>
            <a:ext cx="7848600" cy="594360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>
                <a:solidFill>
                  <a:schemeClr val="tx1"/>
                </a:solidFill>
                <a:latin typeface="+mj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buNone/>
              <a:defRPr sz="6000" b="0">
                <a:solidFill>
                  <a:schemeClr val="tx1"/>
                </a:solidFill>
                <a:latin typeface="+mj-lt"/>
              </a:defRPr>
            </a:lvl2pPr>
            <a:lvl3pPr marL="457200" indent="0">
              <a:lnSpc>
                <a:spcPct val="90000"/>
              </a:lnSpc>
              <a:spcBef>
                <a:spcPts val="0"/>
              </a:spcBef>
              <a:buNone/>
              <a:defRPr sz="6000" b="0">
                <a:solidFill>
                  <a:schemeClr val="tx1"/>
                </a:solidFill>
                <a:latin typeface="+mj-lt"/>
              </a:defRPr>
            </a:lvl3pPr>
            <a:lvl4pPr marL="685800" indent="0">
              <a:lnSpc>
                <a:spcPct val="90000"/>
              </a:lnSpc>
              <a:spcBef>
                <a:spcPts val="0"/>
              </a:spcBef>
              <a:buNone/>
              <a:defRPr sz="6000" b="0">
                <a:solidFill>
                  <a:schemeClr val="tx1"/>
                </a:solidFill>
                <a:latin typeface="+mj-lt"/>
              </a:defRPr>
            </a:lvl4pPr>
            <a:lvl5pPr marL="914400" indent="0">
              <a:lnSpc>
                <a:spcPct val="90000"/>
              </a:lnSpc>
              <a:spcBef>
                <a:spcPts val="0"/>
              </a:spcBef>
              <a:buNone/>
              <a:defRPr sz="60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D18808-DE46-2A18-8307-D05A834D3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726570-6B1E-6E56-BA3E-287729FA2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598" y="457200"/>
            <a:ext cx="2743200" cy="5943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000" b="0" i="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110DB-B309-8C4D-B2B7-2B6318BF3864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B13095-060E-7C64-69EA-E7821D5019E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57200"/>
            <a:ext cx="7848600" cy="5943600"/>
          </a:xfrm>
        </p:spPr>
        <p:txBody>
          <a:bodyPr anchor="t"/>
          <a:lstStyle>
            <a:lvl1pPr>
              <a:lnSpc>
                <a:spcPct val="9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783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D18808-DE46-2A18-8307-D05A834D3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726570-6B1E-6E56-BA3E-287729FA2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5937084"/>
            <a:ext cx="9144000" cy="46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000" b="0" i="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CCD263F-17D1-DD49-AE75-3B385E0CFFA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8A7DA2E-06EC-D8CE-ACE3-28D98B5AC2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54572"/>
            <a:ext cx="11277600" cy="5417308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437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D18808-DE46-2A18-8307-D05A834D30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726570-6B1E-6E56-BA3E-287729FA2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0" y="457200"/>
            <a:ext cx="2971800" cy="594622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664374B-BFF6-3C4D-A435-E85D19EC728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D97FB3-18C6-51BD-4179-B642A2A709C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57200"/>
            <a:ext cx="7848600" cy="5943600"/>
          </a:xfrm>
        </p:spPr>
        <p:txBody>
          <a:bodyPr anchor="ctr"/>
          <a:lstStyle>
            <a:lvl1pPr>
              <a:lnSpc>
                <a:spcPct val="9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18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431640-8AD9-CB9D-CC0B-964AF3B7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1"/>
            <a:ext cx="11277598" cy="9144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FF47-482A-5A42-BC2B-D17760A60D7C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1825624"/>
            <a:ext cx="5230495" cy="4575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4307" y="1825625"/>
            <a:ext cx="5230493" cy="45751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460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DF3CAC-6CE7-7E83-9091-EB44FB9B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9144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A138-5AFC-9A4D-A014-96125C4D80CC}" type="datetime1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3847"/>
            <a:ext cx="5227320" cy="354857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2286000"/>
            <a:ext cx="5227638" cy="411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1" y="1823847"/>
            <a:ext cx="5233417" cy="35485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092" y="2286000"/>
            <a:ext cx="5233708" cy="411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84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1440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1EA9-87CF-8343-9776-D1D52A179B2E}" type="datetime1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5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506F-D76B-DF43-A96B-B8A73BD734D5}" type="datetime1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3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A396DB-37C9-E6F8-96EC-A98E709036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649" y="3174"/>
            <a:ext cx="12186352" cy="6854823"/>
          </a:xfrm>
          <a:custGeom>
            <a:avLst/>
            <a:gdLst>
              <a:gd name="csX0" fmla="*/ 0 w 12186353"/>
              <a:gd name="csY0" fmla="*/ 6854824 h 6854824"/>
              <a:gd name="csX1" fmla="*/ 12186353 w 12186353"/>
              <a:gd name="csY1" fmla="*/ 6854824 h 6854824"/>
              <a:gd name="csX2" fmla="*/ 12186353 w 12186353"/>
              <a:gd name="csY2" fmla="*/ 0 h 6854824"/>
              <a:gd name="csX3" fmla="*/ 0 w 12186353"/>
              <a:gd name="csY3" fmla="*/ 0 h 6854824"/>
              <a:gd name="csX4" fmla="*/ 0 w 12186353"/>
              <a:gd name="csY4" fmla="*/ 457198 h 6854824"/>
              <a:gd name="csX5" fmla="*/ 7418624 w 12186353"/>
              <a:gd name="csY5" fmla="*/ 457198 h 6854824"/>
              <a:gd name="csX6" fmla="*/ 7418624 w 12186353"/>
              <a:gd name="csY6" fmla="*/ 6400798 h 6854824"/>
              <a:gd name="csX7" fmla="*/ 0 w 12186353"/>
              <a:gd name="csY7" fmla="*/ 6400798 h 68548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3" h="6854824">
                <a:moveTo>
                  <a:pt x="0" y="6854824"/>
                </a:moveTo>
                <a:lnTo>
                  <a:pt x="12186353" y="6854824"/>
                </a:lnTo>
                <a:lnTo>
                  <a:pt x="12186353" y="0"/>
                </a:lnTo>
                <a:lnTo>
                  <a:pt x="0" y="0"/>
                </a:lnTo>
                <a:lnTo>
                  <a:pt x="0" y="457198"/>
                </a:lnTo>
                <a:lnTo>
                  <a:pt x="7418624" y="457198"/>
                </a:lnTo>
                <a:lnTo>
                  <a:pt x="7418624" y="6400798"/>
                </a:lnTo>
                <a:lnTo>
                  <a:pt x="0" y="640079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8702" y="1856835"/>
            <a:ext cx="3816098" cy="3048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8702" y="5362310"/>
            <a:ext cx="3816098" cy="102676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76201"/>
            <a:ext cx="1295400" cy="380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3DCB9363-2EBD-E747-A181-1D3A08C65245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800" cy="380999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9ACD8CA-973C-C07A-B4B5-1C33BD6267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57200"/>
            <a:ext cx="7424272" cy="5943600"/>
          </a:xfrm>
          <a:custGeom>
            <a:avLst/>
            <a:gdLst>
              <a:gd name="connsiteX0" fmla="*/ 0 w 7195675"/>
              <a:gd name="connsiteY0" fmla="*/ 0 h 6858000"/>
              <a:gd name="connsiteX1" fmla="*/ 7195675 w 7195675"/>
              <a:gd name="connsiteY1" fmla="*/ 0 h 6858000"/>
              <a:gd name="connsiteX2" fmla="*/ 7195675 w 7195675"/>
              <a:gd name="connsiteY2" fmla="*/ 6858000 h 6858000"/>
              <a:gd name="connsiteX3" fmla="*/ 0 w 7195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5675" h="6858000">
                <a:moveTo>
                  <a:pt x="0" y="0"/>
                </a:moveTo>
                <a:lnTo>
                  <a:pt x="7195675" y="0"/>
                </a:lnTo>
                <a:lnTo>
                  <a:pt x="71956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9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B8EF09-85B4-2CB8-82A3-EECAE01D45A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3810000" cy="1676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7B30-84C4-E14A-AD9D-99C744B58D2B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58616"/>
            <a:ext cx="3810000" cy="394218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457200"/>
            <a:ext cx="6934200" cy="5943600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defRPr lang="en-US" b="0" dirty="0"/>
            </a:lvl1pPr>
            <a:lvl2pPr>
              <a:spcBef>
                <a:spcPts val="0"/>
              </a:spcBef>
              <a:defRPr lang="en-US" dirty="0"/>
            </a:lvl2pPr>
            <a:lvl3pPr>
              <a:spcBef>
                <a:spcPts val="0"/>
              </a:spcBef>
              <a:defRPr lang="en-US" dirty="0"/>
            </a:lvl3pPr>
            <a:lvl4pPr>
              <a:spcBef>
                <a:spcPts val="0"/>
              </a:spcBef>
              <a:defRPr lang="en-US" dirty="0"/>
            </a:lvl4pPr>
            <a:lvl5pPr>
              <a:spcBef>
                <a:spcPts val="0"/>
              </a:spcBef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634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935E8B-BB8A-9B48-4EC5-768D5E3A1DD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49" y="3174"/>
            <a:ext cx="12186352" cy="6854823"/>
          </a:xfrm>
          <a:custGeom>
            <a:avLst/>
            <a:gdLst>
              <a:gd name="csX0" fmla="*/ 7467602 w 12186353"/>
              <a:gd name="csY0" fmla="*/ 454026 h 6854823"/>
              <a:gd name="csX1" fmla="*/ 7467602 w 12186353"/>
              <a:gd name="csY1" fmla="*/ 6397626 h 6854823"/>
              <a:gd name="csX2" fmla="*/ 457203 w 12186353"/>
              <a:gd name="csY2" fmla="*/ 6397626 h 6854823"/>
              <a:gd name="csX3" fmla="*/ 457203 w 12186353"/>
              <a:gd name="csY3" fmla="*/ 454026 h 6854823"/>
              <a:gd name="csX4" fmla="*/ 12186353 w 12186353"/>
              <a:gd name="csY4" fmla="*/ 0 h 6854823"/>
              <a:gd name="csX5" fmla="*/ 0 w 12186353"/>
              <a:gd name="csY5" fmla="*/ 0 h 6854823"/>
              <a:gd name="csX6" fmla="*/ 0 w 12186353"/>
              <a:gd name="csY6" fmla="*/ 6854823 h 6854823"/>
              <a:gd name="csX7" fmla="*/ 12186353 w 12186353"/>
              <a:gd name="csY7" fmla="*/ 6854823 h 68548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86353" h="6854823">
                <a:moveTo>
                  <a:pt x="7467602" y="454026"/>
                </a:moveTo>
                <a:lnTo>
                  <a:pt x="7467602" y="6397626"/>
                </a:lnTo>
                <a:lnTo>
                  <a:pt x="457203" y="6397626"/>
                </a:lnTo>
                <a:lnTo>
                  <a:pt x="457203" y="454026"/>
                </a:lnTo>
                <a:close/>
                <a:moveTo>
                  <a:pt x="12186353" y="0"/>
                </a:moveTo>
                <a:lnTo>
                  <a:pt x="0" y="0"/>
                </a:lnTo>
                <a:lnTo>
                  <a:pt x="0" y="6854823"/>
                </a:lnTo>
                <a:lnTo>
                  <a:pt x="12186353" y="68548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810000" cy="29718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B00D-D41F-AF4D-9311-8F7464F57478}" type="datetime1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3810000" cy="25908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D567F4A-97DA-0A34-ED21-0C003CA8AF5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4400" y="457200"/>
            <a:ext cx="7010399" cy="5943600"/>
          </a:xfrm>
          <a:blipFill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82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87CE1-ACE0-D6A3-D3B7-DF95BF559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8305801" cy="2971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D72C-8184-5840-B481-389540A01A17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8" y="3733800"/>
            <a:ext cx="11277599" cy="266699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7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F1DC1-62BC-8F1C-64E5-A5FBEAB8F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5638799" cy="2971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C1FE-0BA1-514C-8495-D43A7528783D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1" y="3810000"/>
            <a:ext cx="8382000" cy="25908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228600" indent="0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457200" indent="0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685800" indent="0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914400" indent="0">
              <a:lnSpc>
                <a:spcPct val="100000"/>
              </a:lnSpc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1CBD8CA-F53F-CFB6-D102-6C4CA833B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3" cy="6854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5414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96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943599"/>
            <a:ext cx="10896600" cy="46168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87593"/>
            <a:ext cx="914400" cy="365125"/>
          </a:xfrm>
        </p:spPr>
        <p:txBody>
          <a:bodyPr/>
          <a:lstStyle/>
          <a:p>
            <a:fld id="{A43625EB-9CE7-FE4A-962B-ADA6590F06B0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10395" y="87593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00800"/>
            <a:ext cx="7620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9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933488-440B-D134-7B68-A14A7114C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3" cy="6854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88" y="457200"/>
            <a:ext cx="8723871" cy="44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7100" y="5483226"/>
            <a:ext cx="5257800" cy="917574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F305-9E38-2F43-A154-0A13A54C557F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1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933488-440B-D134-7B68-A14A7114C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9" y="3174"/>
            <a:ext cx="12186352" cy="685482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DC27D1-1506-B7FD-BBD8-570878A4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380952" cy="627709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5354" y="457200"/>
            <a:ext cx="3439445" cy="2971800"/>
          </a:xfr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58CAE-C0F2-B346-BD4B-417B70F2F6EB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6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2BFDAB-1042-6B32-CEEF-4E400B77C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174"/>
            <a:ext cx="12192002" cy="6854824"/>
          </a:xfrm>
          <a:custGeom>
            <a:avLst/>
            <a:gdLst>
              <a:gd name="csX0" fmla="*/ 0 w 5650525"/>
              <a:gd name="csY0" fmla="*/ 0 h 6854824"/>
              <a:gd name="csX1" fmla="*/ 5650525 w 5650525"/>
              <a:gd name="csY1" fmla="*/ 0 h 6854824"/>
              <a:gd name="csX2" fmla="*/ 5650525 w 5650525"/>
              <a:gd name="csY2" fmla="*/ 6854824 h 6854824"/>
              <a:gd name="csX3" fmla="*/ 0 w 5650525"/>
              <a:gd name="csY3" fmla="*/ 6854824 h 68548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5650525" h="6854824">
                <a:moveTo>
                  <a:pt x="0" y="0"/>
                </a:moveTo>
                <a:lnTo>
                  <a:pt x="5650525" y="0"/>
                </a:lnTo>
                <a:lnTo>
                  <a:pt x="5650525" y="6854824"/>
                </a:lnTo>
                <a:lnTo>
                  <a:pt x="0" y="685482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457200"/>
            <a:ext cx="7845553" cy="6172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/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1" y="76201"/>
            <a:ext cx="914400" cy="381000"/>
          </a:xfrm>
        </p:spPr>
        <p:txBody>
          <a:bodyPr/>
          <a:lstStyle/>
          <a:p>
            <a:fld id="{51EF5BDB-72C5-6C45-B365-DB2A3AA7E4EB}" type="datetime1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76201"/>
            <a:ext cx="6019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00800"/>
            <a:ext cx="762000" cy="3810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11277599" cy="464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" y="76201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rtl="0">
              <a:defRPr sz="900" b="0" i="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BF82D58-E94F-DA46-9A9B-DBAB917AB2DD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76201"/>
            <a:ext cx="6019800" cy="3810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rtl="0">
              <a:defRPr sz="900" b="0" i="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400800"/>
            <a:ext cx="1295400" cy="381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900" b="0" i="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kern="1200" spc="0" baseline="0">
          <a:solidFill>
            <a:schemeClr val="tx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orient="horz" pos="2160" userDrawn="1">
          <p15:clr>
            <a:srgbClr val="F26B43"/>
          </p15:clr>
        </p15:guide>
        <p15:guide id="24" pos="3840" userDrawn="1">
          <p15:clr>
            <a:srgbClr val="F26B43"/>
          </p15:clr>
        </p15:guide>
        <p15:guide id="31" orient="horz" pos="48" userDrawn="1">
          <p15:clr>
            <a:srgbClr val="F26B43"/>
          </p15:clr>
        </p15:guide>
        <p15:guide id="32" orient="horz" pos="4272" userDrawn="1">
          <p15:clr>
            <a:srgbClr val="F26B43"/>
          </p15:clr>
        </p15:guide>
        <p15:guide id="33" pos="48" userDrawn="1">
          <p15:clr>
            <a:srgbClr val="F26B43"/>
          </p15:clr>
        </p15:guide>
        <p15:guide id="34" pos="7632" userDrawn="1">
          <p15:clr>
            <a:srgbClr val="F26B43"/>
          </p15:clr>
        </p15:guide>
        <p15:guide id="35" orient="horz" pos="288" userDrawn="1">
          <p15:clr>
            <a:srgbClr val="F26B43"/>
          </p15:clr>
        </p15:guide>
        <p15:guide id="36" orient="horz" pos="4032" userDrawn="1">
          <p15:clr>
            <a:srgbClr val="F26B43"/>
          </p15:clr>
        </p15:guide>
        <p15:guide id="37" pos="7392" userDrawn="1">
          <p15:clr>
            <a:srgbClr val="F26B43"/>
          </p15:clr>
        </p15:guide>
        <p15:guide id="38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272-E34E-8259-067A-110CB8BDC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095499"/>
            <a:ext cx="8729330" cy="3709878"/>
          </a:xfrm>
        </p:spPr>
        <p:txBody>
          <a:bodyPr anchor="b">
            <a:normAutofit fontScale="90000"/>
          </a:bodyPr>
          <a:lstStyle/>
          <a:p>
            <a:r>
              <a:rPr lang="pt-PT" sz="6000" dirty="0"/>
              <a:t>Previsão da Demanda de Energia Utilizando Modelos ARIMA, RNN e LSTM (Comparativo de Variantes A e B)</a:t>
            </a:r>
            <a:endParaRPr lang="pt-PT" sz="6000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B1C6D-4E9C-BA3C-E52D-36C88B746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57200"/>
            <a:ext cx="3424518" cy="11398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pt-PT" noProof="0" dirty="0"/>
              <a:t>Mineração de dados - exame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0FFE6-3B7D-D788-06DD-0DF61C64D24F}"/>
              </a:ext>
            </a:extLst>
          </p:cNvPr>
          <p:cNvSpPr txBox="1"/>
          <p:nvPr/>
        </p:nvSpPr>
        <p:spPr>
          <a:xfrm>
            <a:off x="4572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/>
              <a:t>Grupo 2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35233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167EE-568E-A090-0C55-9E647809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DEF2-4543-B9E8-629F-6C0AB8AD4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457200"/>
            <a:ext cx="7845553" cy="617220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Desafios Enfrentados e decisões finais</a:t>
            </a:r>
          </a:p>
        </p:txBody>
      </p:sp>
    </p:spTree>
    <p:extLst>
      <p:ext uri="{BB962C8B-B14F-4D97-AF65-F5344CB8AC3E}">
        <p14:creationId xmlns:p14="http://schemas.microsoft.com/office/powerpoint/2010/main" val="2477873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AD94-064A-D0CE-F7D6-98503C61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1767-43ED-784B-9F91-7EB95D65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60" y="457200"/>
            <a:ext cx="4735740" cy="1306009"/>
          </a:xfrm>
        </p:spPr>
        <p:txBody>
          <a:bodyPr anchor="b">
            <a:normAutofit/>
          </a:bodyPr>
          <a:lstStyle/>
          <a:p>
            <a:r>
              <a:rPr lang="pt-PT" noProof="0" dirty="0"/>
              <a:t>SARIMA</a:t>
            </a:r>
          </a:p>
        </p:txBody>
      </p:sp>
      <p:pic>
        <p:nvPicPr>
          <p:cNvPr id="5" name="Content Placeholder 4" descr="Integração de conjuntos de dados a partir de fontes históricas de consumo, clima e socioeconômicas para análise">
            <a:extLst>
              <a:ext uri="{FF2B5EF4-FFF2-40B4-BE49-F238E27FC236}">
                <a16:creationId xmlns:a16="http://schemas.microsoft.com/office/drawing/2014/main" id="{DC07C210-1DA0-C1C1-42A9-73641F9F66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1" y="1262215"/>
            <a:ext cx="6492240" cy="43335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240CD-E20E-AC9B-EE5F-26637170EC05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9060" y="1914525"/>
            <a:ext cx="4735740" cy="4191000"/>
          </a:xfrm>
        </p:spPr>
        <p:txBody>
          <a:bodyPr>
            <a:noAutofit/>
          </a:bodyPr>
          <a:lstStyle/>
          <a:p>
            <a:pPr algn="just"/>
            <a:r>
              <a:rPr lang="pt-PT" sz="1600" b="1" noProof="0" dirty="0"/>
              <a:t>Problema: </a:t>
            </a:r>
            <a:r>
              <a:rPr lang="pt-PT" sz="1600" noProof="0" dirty="0"/>
              <a:t>Tentativa inicial de SARIMA com sazonalidade de 24h. Entretanto, tivemos dificuldades no que toca a execução do modelo, o que levou um tempo de execução superior a 2 horas apenas na busca de parâmetros sem conclusão. Validação também excedeu 2 horas.</a:t>
            </a:r>
          </a:p>
          <a:p>
            <a:pPr algn="just"/>
            <a:r>
              <a:rPr lang="pt-PT" sz="1600" b="1" noProof="0" dirty="0"/>
              <a:t>Causa técnica: </a:t>
            </a:r>
            <a:r>
              <a:rPr lang="pt-PT" sz="1600" noProof="0" dirty="0"/>
              <a:t>Complexidade de SARIMA cresce exponencialmente com período sazonal. </a:t>
            </a:r>
          </a:p>
          <a:p>
            <a:pPr algn="just"/>
            <a:r>
              <a:rPr lang="pt-PT" sz="1600" b="1" noProof="0" dirty="0"/>
              <a:t>Decisão Final: ARIMA</a:t>
            </a:r>
            <a:r>
              <a:rPr lang="pt-PT" sz="1600" noProof="0" dirty="0"/>
              <a:t> simples (sem sazonalidade).</a:t>
            </a:r>
          </a:p>
        </p:txBody>
      </p:sp>
    </p:spTree>
    <p:extLst>
      <p:ext uri="{BB962C8B-B14F-4D97-AF65-F5344CB8AC3E}">
        <p14:creationId xmlns:p14="http://schemas.microsoft.com/office/powerpoint/2010/main" val="1632020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082D0-2491-22BB-A8C1-4A161F5E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759D-B322-899F-F79D-57D57D64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60" y="457200"/>
            <a:ext cx="4735740" cy="1306009"/>
          </a:xfrm>
        </p:spPr>
        <p:txBody>
          <a:bodyPr anchor="b">
            <a:normAutofit/>
          </a:bodyPr>
          <a:lstStyle/>
          <a:p>
            <a:r>
              <a:rPr lang="pt-PT" b="1" noProof="0" dirty="0"/>
              <a:t>LSTM </a:t>
            </a:r>
            <a:r>
              <a:rPr lang="pt-PT" b="1" noProof="0" dirty="0" err="1"/>
              <a:t>vs</a:t>
            </a:r>
            <a:r>
              <a:rPr lang="pt-PT" b="1" noProof="0" dirty="0"/>
              <a:t> RNN</a:t>
            </a:r>
          </a:p>
        </p:txBody>
      </p:sp>
      <p:pic>
        <p:nvPicPr>
          <p:cNvPr id="5" name="Content Placeholder 4" descr="Integração de conjuntos de dados a partir de fontes históricas de consumo, clima e socioeconômicas para análise">
            <a:extLst>
              <a:ext uri="{FF2B5EF4-FFF2-40B4-BE49-F238E27FC236}">
                <a16:creationId xmlns:a16="http://schemas.microsoft.com/office/drawing/2014/main" id="{570D9970-7657-A1E8-A114-623D2110CC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1" y="1262215"/>
            <a:ext cx="6492240" cy="43335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57236-0117-9F6C-E899-58CE750364E2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9060" y="1914525"/>
            <a:ext cx="4735740" cy="4191000"/>
          </a:xfrm>
        </p:spPr>
        <p:txBody>
          <a:bodyPr>
            <a:noAutofit/>
          </a:bodyPr>
          <a:lstStyle/>
          <a:p>
            <a:pPr algn="just"/>
            <a:r>
              <a:rPr lang="pt-PT" sz="1600" b="1" noProof="0" dirty="0"/>
              <a:t>Problema: </a:t>
            </a:r>
            <a:r>
              <a:rPr lang="pt-PT" sz="1600" noProof="0" dirty="0"/>
              <a:t>A LSTM é conhecida por lidar melhor com dependências de longo prazo e evitar o problema do gradiente </a:t>
            </a:r>
            <a:r>
              <a:rPr lang="pt-PT" sz="1600" noProof="0" dirty="0" err="1"/>
              <a:t>desvanecente</a:t>
            </a:r>
            <a:r>
              <a:rPr lang="pt-PT" sz="1600" noProof="0" dirty="0"/>
              <a:t>. No entanto, ela é muito mais complexa, usando cerca de quatro vezes mais parâmetros.</a:t>
            </a:r>
          </a:p>
          <a:p>
            <a:pPr algn="just"/>
            <a:r>
              <a:rPr lang="pt-PT" sz="1600" b="1" noProof="0" dirty="0"/>
              <a:t>Decisão Final na Variante A: RNN simples</a:t>
            </a:r>
            <a:r>
              <a:rPr lang="pt-PT" sz="1600" noProof="0" dirty="0"/>
              <a:t>.</a:t>
            </a:r>
          </a:p>
          <a:p>
            <a:pPr algn="just"/>
            <a:r>
              <a:rPr lang="pt-PT" sz="1600" b="1" dirty="0"/>
              <a:t>Decisão Final na Variante B: LSTM</a:t>
            </a:r>
            <a:r>
              <a:rPr lang="pt-PT" sz="1600" dirty="0"/>
              <a:t>.</a:t>
            </a:r>
            <a:endParaRPr lang="pt-PT" sz="1600" noProof="0" dirty="0"/>
          </a:p>
          <a:p>
            <a:pPr algn="just"/>
            <a:r>
              <a:rPr lang="pt-PT" sz="1600" b="1" noProof="0" dirty="0"/>
              <a:t>Resultado: </a:t>
            </a:r>
            <a:r>
              <a:rPr lang="pt-PT" sz="1600" noProof="0" dirty="0"/>
              <a:t>O modelo </a:t>
            </a:r>
            <a:r>
              <a:rPr lang="pt-PT" sz="1600" b="1" noProof="0" dirty="0"/>
              <a:t>RNN </a:t>
            </a:r>
            <a:r>
              <a:rPr lang="pt-PT" sz="1600" noProof="0" dirty="0"/>
              <a:t>obteve um erro médio absoluto (MAE) de 0,0502 KW, enquanto que na Variante B com LSTM teve MAE de 0.3363 KW. Desse jeito concluímos que o LSTM é melhor aplicado para dependências longas, no entanto RNN superou neste caso em especifico.</a:t>
            </a:r>
            <a:endParaRPr lang="pt-PT" sz="1600" b="1" noProof="0" dirty="0"/>
          </a:p>
        </p:txBody>
      </p:sp>
    </p:spTree>
    <p:extLst>
      <p:ext uri="{BB962C8B-B14F-4D97-AF65-F5344CB8AC3E}">
        <p14:creationId xmlns:p14="http://schemas.microsoft.com/office/powerpoint/2010/main" val="2008628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E8D9-91E5-9C48-E12E-3743EF956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EA4D-F547-AD53-EB35-3C92851DF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457200"/>
            <a:ext cx="7845553" cy="617220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2769411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EC9F-7B8F-7819-6542-126255F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D439-0E94-8ABB-338C-8FB294EE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913" y="-236514"/>
            <a:ext cx="4735740" cy="914400"/>
          </a:xfrm>
        </p:spPr>
        <p:txBody>
          <a:bodyPr anchor="b">
            <a:normAutofit/>
          </a:bodyPr>
          <a:lstStyle/>
          <a:p>
            <a:r>
              <a:rPr lang="pt-PT" sz="3100" noProof="0" dirty="0"/>
              <a:t>Modelo ARIMA (p, d, q)</a:t>
            </a:r>
          </a:p>
        </p:txBody>
      </p:sp>
      <p:pic>
        <p:nvPicPr>
          <p:cNvPr id="5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7FB89363-FED0-CBE0-F597-F4040840C6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2" r="23408" b="1"/>
          <a:stretch>
            <a:fillRect/>
          </a:stretch>
        </p:blipFill>
        <p:spPr>
          <a:xfrm>
            <a:off x="-2765172" y="960807"/>
            <a:ext cx="4735740" cy="43355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6B78C-2D64-422A-877B-A5ECD3E65341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222913" y="677886"/>
            <a:ext cx="4231050" cy="4202458"/>
          </a:xfrm>
        </p:spPr>
        <p:txBody>
          <a:bodyPr>
            <a:no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Fundamento teórico</a:t>
            </a:r>
          </a:p>
          <a:p>
            <a:pPr marL="0" lvl="1" algn="just">
              <a:spcAft>
                <a:spcPts val="600"/>
              </a:spcAft>
            </a:pPr>
            <a:r>
              <a:rPr lang="pt-PT" sz="1600" noProof="0" dirty="0"/>
              <a:t>ARIMA combina: </a:t>
            </a:r>
          </a:p>
          <a:p>
            <a:pPr marL="2857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noProof="0" dirty="0"/>
              <a:t>AR -</a:t>
            </a:r>
            <a:r>
              <a:rPr lang="pt-PT" sz="1600" noProof="0" dirty="0"/>
              <a:t> (</a:t>
            </a:r>
            <a:r>
              <a:rPr lang="pt-PT" sz="1600" noProof="0" dirty="0" err="1"/>
              <a:t>autorregressão</a:t>
            </a:r>
            <a:r>
              <a:rPr lang="pt-PT" sz="1600" noProof="0" dirty="0"/>
              <a:t> - usa valores passados), </a:t>
            </a:r>
          </a:p>
          <a:p>
            <a:pPr marL="2857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noProof="0" dirty="0"/>
              <a:t>I</a:t>
            </a:r>
            <a:r>
              <a:rPr lang="pt-PT" sz="1600" noProof="0" dirty="0"/>
              <a:t> - (integração - diferenciação para </a:t>
            </a:r>
            <a:r>
              <a:rPr lang="pt-PT" sz="1600" noProof="0" dirty="0" err="1"/>
              <a:t>estacionaridade</a:t>
            </a:r>
            <a:r>
              <a:rPr lang="pt-PT" sz="1600" noProof="0" dirty="0"/>
              <a:t>), </a:t>
            </a:r>
          </a:p>
          <a:p>
            <a:pPr marL="2857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noProof="0" dirty="0"/>
              <a:t>MA</a:t>
            </a:r>
            <a:r>
              <a:rPr lang="pt-PT" sz="1600" noProof="0" dirty="0"/>
              <a:t> - (média móvel - usa erros passados). Modelo estatístico clássico bem estabelecido para séries temporais.</a:t>
            </a:r>
          </a:p>
          <a:p>
            <a:pPr algn="just"/>
            <a:endParaRPr lang="pt-PT" sz="16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pt-PT" sz="1600" noProof="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pt-PT" sz="1600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BC8B859-F130-F1BF-9606-E5EFD70D282D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706308" y="677886"/>
            <a:ext cx="5092288" cy="2970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600" b="1" dirty="0"/>
              <a:t>Implementação</a:t>
            </a:r>
          </a:p>
          <a:p>
            <a:pPr algn="just"/>
            <a:r>
              <a:rPr lang="pt-PT" sz="1600" b="1" dirty="0"/>
              <a:t>Parâmetros: A (1,1,2) </a:t>
            </a:r>
            <a:r>
              <a:rPr lang="pt-PT" sz="1600" dirty="0"/>
              <a:t>determinados via </a:t>
            </a:r>
            <a:r>
              <a:rPr lang="pt-PT" sz="1600" dirty="0" err="1"/>
              <a:t>auto_arima</a:t>
            </a:r>
            <a:r>
              <a:rPr lang="pt-PT" sz="1600" dirty="0"/>
              <a:t> com critério AIC.</a:t>
            </a:r>
          </a:p>
          <a:p>
            <a:pPr algn="just"/>
            <a:r>
              <a:rPr lang="pt-PT" sz="1600" b="1" dirty="0"/>
              <a:t>Parâmetros: B (1,0,1) </a:t>
            </a:r>
            <a:r>
              <a:rPr lang="pt-PT" sz="1600" dirty="0"/>
              <a:t>determinados via </a:t>
            </a:r>
            <a:r>
              <a:rPr lang="pt-PT" sz="1600" dirty="0" err="1"/>
              <a:t>auto_arima</a:t>
            </a:r>
            <a:r>
              <a:rPr lang="pt-PT" sz="1600" dirty="0"/>
              <a:t> com critério AIC.</a:t>
            </a:r>
          </a:p>
          <a:p>
            <a:pPr marL="514350" lvl="1" indent="-285750" algn="just">
              <a:buFont typeface="Wingdings" panose="05000000000000000000" pitchFamily="2" charset="2"/>
              <a:buChar char="v"/>
            </a:pPr>
            <a:r>
              <a:rPr lang="pt-PT" sz="1600" dirty="0"/>
              <a:t>A é mais robusto (d=1 para </a:t>
            </a:r>
            <a:r>
              <a:rPr lang="pt-PT" sz="1600" dirty="0" err="1"/>
              <a:t>estacionaridade</a:t>
            </a:r>
            <a:r>
              <a:rPr lang="pt-PT" sz="1600" dirty="0"/>
              <a:t>); B mais simples (d=0, série estacionária por ADF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pic>
        <p:nvPicPr>
          <p:cNvPr id="6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D1F74F78-EB95-DDEA-8409-ED9B7775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2" r="23408" b="1"/>
          <a:stretch>
            <a:fillRect/>
          </a:stretch>
        </p:blipFill>
        <p:spPr>
          <a:xfrm>
            <a:off x="1970568" y="4312277"/>
            <a:ext cx="4735740" cy="4335537"/>
          </a:xfrm>
          <a:prstGeom prst="rect">
            <a:avLst/>
          </a:prstGeom>
          <a:blipFill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278639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DE538-0EE1-461E-FA7E-32859BFB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E471-D17A-BAAF-2952-A0F6052A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06401"/>
            <a:ext cx="4735740" cy="914400"/>
          </a:xfrm>
        </p:spPr>
        <p:txBody>
          <a:bodyPr anchor="b">
            <a:normAutofit/>
          </a:bodyPr>
          <a:lstStyle/>
          <a:p>
            <a:r>
              <a:rPr lang="pt-PT" sz="3100" noProof="0" dirty="0"/>
              <a:t>Modelo RNN</a:t>
            </a:r>
          </a:p>
        </p:txBody>
      </p:sp>
      <p:pic>
        <p:nvPicPr>
          <p:cNvPr id="5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432E10E2-37CB-E7E0-0A45-D11FC16E57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2" r="23408" b="1"/>
          <a:stretch>
            <a:fillRect/>
          </a:stretch>
        </p:blipFill>
        <p:spPr>
          <a:xfrm>
            <a:off x="6776721" y="950175"/>
            <a:ext cx="5415279" cy="4957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024F0-3DAB-75E5-A06D-91A94B7468F6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6720" y="1320800"/>
            <a:ext cx="6075680" cy="513079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Fundamento teórico</a:t>
            </a:r>
          </a:p>
          <a:p>
            <a:pPr algn="just">
              <a:lnSpc>
                <a:spcPct val="150000"/>
              </a:lnSpc>
            </a:pPr>
            <a:r>
              <a:rPr lang="pt-PT" sz="1600" noProof="0" dirty="0"/>
              <a:t>RNN processa sequências mantendo "memória" via conexões recorrentes. Estado oculto captura informação temporal. Diferente de </a:t>
            </a:r>
            <a:r>
              <a:rPr lang="pt-PT" sz="1600" noProof="0" dirty="0" err="1"/>
              <a:t>feedforward</a:t>
            </a:r>
            <a:r>
              <a:rPr lang="pt-PT" sz="1600" noProof="0" dirty="0"/>
              <a:t>, RNN captura dependências temporais automaticamente.</a:t>
            </a:r>
          </a:p>
          <a:p>
            <a:pPr algn="just"/>
            <a:r>
              <a:rPr lang="pt-PT" b="1" noProof="0" dirty="0"/>
              <a:t>Variáveis Utilizadas (</a:t>
            </a:r>
            <a:r>
              <a:rPr lang="pt-PT" b="1" noProof="0" dirty="0" err="1"/>
              <a:t>Features</a:t>
            </a:r>
            <a:r>
              <a:rPr lang="pt-PT" b="1" noProof="0" dirty="0"/>
              <a:t>)</a:t>
            </a:r>
          </a:p>
          <a:p>
            <a:pPr algn="just"/>
            <a:r>
              <a:rPr lang="pt-PT" noProof="0" dirty="0"/>
              <a:t>7 variáveis: </a:t>
            </a:r>
            <a:r>
              <a:rPr lang="pt-PT" noProof="0" dirty="0" err="1"/>
              <a:t>Global_active_power</a:t>
            </a:r>
            <a:r>
              <a:rPr lang="pt-PT" noProof="0" dirty="0"/>
              <a:t> (atual), lag_1, lag_24, lag_168, </a:t>
            </a:r>
            <a:r>
              <a:rPr lang="pt-PT" noProof="0" dirty="0" err="1"/>
              <a:t>hour</a:t>
            </a:r>
            <a:r>
              <a:rPr lang="pt-PT" noProof="0" dirty="0"/>
              <a:t>, </a:t>
            </a:r>
            <a:r>
              <a:rPr lang="pt-PT" noProof="0" dirty="0" err="1"/>
              <a:t>day_of_week</a:t>
            </a:r>
            <a:r>
              <a:rPr lang="pt-PT" noProof="0" dirty="0"/>
              <a:t>, </a:t>
            </a:r>
            <a:r>
              <a:rPr lang="pt-PT" noProof="0" dirty="0" err="1"/>
              <a:t>month</a:t>
            </a:r>
            <a:r>
              <a:rPr lang="pt-PT" noProof="0" dirty="0"/>
              <a:t>. Combinação captura padrões de curto prazo, diários, semanais e mensais.</a:t>
            </a:r>
          </a:p>
          <a:p>
            <a:pPr algn="just"/>
            <a:r>
              <a:rPr lang="pt-PT" b="1" noProof="0" dirty="0"/>
              <a:t>Treinamento</a:t>
            </a:r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noProof="0" dirty="0" err="1"/>
              <a:t>Batch</a:t>
            </a:r>
            <a:r>
              <a:rPr lang="pt-PT" noProof="0" dirty="0"/>
              <a:t> </a:t>
            </a:r>
            <a:r>
              <a:rPr lang="pt-PT" noProof="0" dirty="0" err="1"/>
              <a:t>size</a:t>
            </a:r>
            <a:r>
              <a:rPr lang="pt-PT" noProof="0" dirty="0"/>
              <a:t>: 64 (equilíbrio velocidade/estabilidade). </a:t>
            </a:r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noProof="0" dirty="0" err="1"/>
              <a:t>Epochs</a:t>
            </a:r>
            <a:r>
              <a:rPr lang="pt-PT" noProof="0" dirty="0"/>
              <a:t>: até 50 com </a:t>
            </a:r>
            <a:r>
              <a:rPr lang="pt-PT" noProof="0" dirty="0" err="1"/>
              <a:t>Early</a:t>
            </a:r>
            <a:r>
              <a:rPr lang="pt-PT" noProof="0" dirty="0"/>
              <a:t> </a:t>
            </a:r>
            <a:r>
              <a:rPr lang="pt-PT" noProof="0" dirty="0" err="1"/>
              <a:t>Stopping</a:t>
            </a:r>
            <a:r>
              <a:rPr lang="pt-PT" noProof="0" dirty="0"/>
              <a:t>. </a:t>
            </a:r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noProof="0" dirty="0"/>
              <a:t>Tempo total: ~8 minutos.</a:t>
            </a:r>
          </a:p>
        </p:txBody>
      </p:sp>
    </p:spTree>
    <p:extLst>
      <p:ext uri="{BB962C8B-B14F-4D97-AF65-F5344CB8AC3E}">
        <p14:creationId xmlns:p14="http://schemas.microsoft.com/office/powerpoint/2010/main" val="82874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193C-14CA-7B82-1759-E354C33C7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FAB8-D1F2-8D21-B02D-2591C1F6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2" y="140587"/>
            <a:ext cx="4735740" cy="914400"/>
          </a:xfrm>
        </p:spPr>
        <p:txBody>
          <a:bodyPr anchor="b">
            <a:normAutofit/>
          </a:bodyPr>
          <a:lstStyle/>
          <a:p>
            <a:r>
              <a:rPr lang="pt-PT" sz="3100" noProof="0" dirty="0"/>
              <a:t>Modelo LSTM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28F0F66-6966-FAA6-8D34-1E77B485AD11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37352" y="1054987"/>
            <a:ext cx="6075680" cy="5345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pt-PT" sz="1600" b="1" dirty="0"/>
              <a:t>Fundamento teórico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LSTM é uma variação avançada de RNN </a:t>
            </a:r>
            <a:r>
              <a:rPr lang="pt-PT" dirty="0" err="1"/>
              <a:t>projectada</a:t>
            </a:r>
            <a:r>
              <a:rPr lang="pt-PT" dirty="0"/>
              <a:t> para lidar com dependências de longo prazo, evitando o problema de gradiente </a:t>
            </a:r>
            <a:r>
              <a:rPr lang="pt-PT" dirty="0" err="1"/>
              <a:t>desvanecente</a:t>
            </a:r>
            <a:r>
              <a:rPr lang="pt-PT" dirty="0"/>
              <a:t>. Utiliza células de memorias e gates (Forget, input, output) que controlam o fluxo de informação, permitindo capturar padrões complexos e sazonalidades múltiplas em series temporais.</a:t>
            </a:r>
          </a:p>
          <a:p>
            <a:pPr algn="just"/>
            <a:r>
              <a:rPr lang="pt-PT" sz="1600" b="1" dirty="0"/>
              <a:t>Variáveis Utilizadas (</a:t>
            </a:r>
            <a:r>
              <a:rPr lang="pt-PT" sz="1600" b="1" dirty="0" err="1"/>
              <a:t>Features</a:t>
            </a:r>
            <a:r>
              <a:rPr lang="pt-PT" sz="1600" b="1" dirty="0"/>
              <a:t>)</a:t>
            </a:r>
          </a:p>
          <a:p>
            <a:pPr algn="just"/>
            <a:r>
              <a:rPr lang="pt-PT" dirty="0"/>
              <a:t>4 variáveis temporais principais: hora do dia (0-23), dia da semana (0-6), mês (1-12), ano. Combinadas com janela temporal de 24 horas passadas para prever 1 hora futura, capturando padrões </a:t>
            </a:r>
            <a:r>
              <a:rPr lang="pt-PT" dirty="0" err="1"/>
              <a:t>intradiários</a:t>
            </a:r>
            <a:r>
              <a:rPr lang="pt-PT" dirty="0"/>
              <a:t>, semanais, mensais e anuais.</a:t>
            </a:r>
          </a:p>
          <a:p>
            <a:pPr algn="just"/>
            <a:r>
              <a:rPr lang="pt-PT" sz="1600" b="1" dirty="0"/>
              <a:t>Treinamento</a:t>
            </a:r>
            <a:endParaRPr lang="pt-PT" b="1" dirty="0"/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size</a:t>
            </a:r>
            <a:r>
              <a:rPr lang="pt-PT" dirty="0"/>
              <a:t>: 64 (equilíbrio velocidade/estabilidade). </a:t>
            </a:r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Epochs</a:t>
            </a:r>
            <a:r>
              <a:rPr lang="pt-PT" dirty="0"/>
              <a:t>: 50. </a:t>
            </a:r>
          </a:p>
          <a:p>
            <a:pPr marL="630238" indent="-285750" algn="just">
              <a:buFont typeface="Arial" panose="020B0604020202020204" pitchFamily="34" charset="0"/>
              <a:buChar char="•"/>
            </a:pPr>
            <a:r>
              <a:rPr lang="pt-PT" dirty="0"/>
              <a:t>Tempo total: ~6 minutos.</a:t>
            </a:r>
          </a:p>
        </p:txBody>
      </p:sp>
      <p:pic>
        <p:nvPicPr>
          <p:cNvPr id="6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E88BCC57-5C83-EFEA-FC69-21B5FF88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2" r="23408" b="1"/>
          <a:stretch>
            <a:fillRect/>
          </a:stretch>
        </p:blipFill>
        <p:spPr>
          <a:xfrm>
            <a:off x="9656020" y="1228136"/>
            <a:ext cx="5415279" cy="4957650"/>
          </a:xfrm>
          <a:prstGeom prst="rect">
            <a:avLst/>
          </a:prstGeom>
          <a:blipFill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7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6BB25A4C-4B43-1080-8ADC-BAFF09A99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2" r="23408" b="1"/>
          <a:stretch>
            <a:fillRect/>
          </a:stretch>
        </p:blipFill>
        <p:spPr>
          <a:xfrm>
            <a:off x="6776721" y="-1073888"/>
            <a:ext cx="5415279" cy="4957650"/>
          </a:xfrm>
          <a:prstGeom prst="rect">
            <a:avLst/>
          </a:prstGeom>
          <a:blipFill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5" name="Content Placeholder 4" descr="Ilustração resumida da análise de séries temporais e redes neurais para modelagem de dados energéticos">
            <a:extLst>
              <a:ext uri="{FF2B5EF4-FFF2-40B4-BE49-F238E27FC236}">
                <a16:creationId xmlns:a16="http://schemas.microsoft.com/office/drawing/2014/main" id="{16E0A3F1-17F2-AD91-5C55-FDCE72380D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682" r="23408" b="1"/>
          <a:stretch>
            <a:fillRect/>
          </a:stretch>
        </p:blipFill>
        <p:spPr>
          <a:xfrm>
            <a:off x="8084526" y="4629040"/>
            <a:ext cx="5415279" cy="4957650"/>
          </a:xfrm>
        </p:spPr>
      </p:pic>
    </p:spTree>
    <p:extLst>
      <p:ext uri="{BB962C8B-B14F-4D97-AF65-F5344CB8AC3E}">
        <p14:creationId xmlns:p14="http://schemas.microsoft.com/office/powerpoint/2010/main" val="1979221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D75C-75B4-4BC4-6A48-44CBC9F9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3BF0-7BF3-31BB-7098-8C069D3D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298" y="308699"/>
            <a:ext cx="6097180" cy="706120"/>
          </a:xfrm>
        </p:spPr>
        <p:txBody>
          <a:bodyPr anchor="b">
            <a:normAutofit/>
          </a:bodyPr>
          <a:lstStyle/>
          <a:p>
            <a:r>
              <a:rPr lang="pt-PT" sz="3300" noProof="0" dirty="0"/>
              <a:t>Resultados e análise</a:t>
            </a:r>
          </a:p>
        </p:txBody>
      </p:sp>
      <p:pic>
        <p:nvPicPr>
          <p:cNvPr id="5" name="Content Placeholder 4" descr="Comparação visual entre redes neurais recorrentes e modelos ARIMA em análise de dados e desempenho computacional">
            <a:extLst>
              <a:ext uri="{FF2B5EF4-FFF2-40B4-BE49-F238E27FC236}">
                <a16:creationId xmlns:a16="http://schemas.microsoft.com/office/drawing/2014/main" id="{C8EA91C0-E70C-BD89-3431-D78639BA8E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330" r="14760" b="1"/>
          <a:stretch>
            <a:fillRect/>
          </a:stretch>
        </p:blipFill>
        <p:spPr>
          <a:xfrm>
            <a:off x="407342" y="250279"/>
            <a:ext cx="3219763" cy="29476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FFE9-C3EB-09E8-6E28-608CC72E216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55624" y="1014819"/>
            <a:ext cx="6097180" cy="2855432"/>
          </a:xfrm>
        </p:spPr>
        <p:txBody>
          <a:bodyPr>
            <a:normAutofit/>
          </a:bodyPr>
          <a:lstStyle/>
          <a:p>
            <a:r>
              <a:rPr lang="pt-PT" sz="1600" b="1" noProof="0" dirty="0"/>
              <a:t>Métricas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noProof="0" dirty="0"/>
              <a:t>MAE (</a:t>
            </a:r>
            <a:r>
              <a:rPr lang="pt-PT" sz="1600" noProof="0" dirty="0" err="1"/>
              <a:t>Mean</a:t>
            </a:r>
            <a:r>
              <a:rPr lang="pt-PT" sz="1600" noProof="0" dirty="0"/>
              <a:t> </a:t>
            </a:r>
            <a:r>
              <a:rPr lang="pt-PT" sz="1600" noProof="0" dirty="0" err="1"/>
              <a:t>Absolute</a:t>
            </a:r>
            <a:r>
              <a:rPr lang="pt-PT" sz="1600" noProof="0" dirty="0"/>
              <a:t> Error): Erro médio em kW - mais intuitivo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noProof="0" dirty="0"/>
              <a:t>RMSE (</a:t>
            </a:r>
            <a:r>
              <a:rPr lang="pt-PT" sz="1600" noProof="0" dirty="0" err="1"/>
              <a:t>Root</a:t>
            </a:r>
            <a:r>
              <a:rPr lang="pt-PT" sz="1600" noProof="0" dirty="0"/>
              <a:t> </a:t>
            </a:r>
            <a:r>
              <a:rPr lang="pt-PT" sz="1600" noProof="0" dirty="0" err="1"/>
              <a:t>Mean</a:t>
            </a:r>
            <a:r>
              <a:rPr lang="pt-PT" sz="1600" noProof="0" dirty="0"/>
              <a:t> </a:t>
            </a:r>
            <a:r>
              <a:rPr lang="pt-PT" sz="1600" noProof="0" dirty="0" err="1"/>
              <a:t>Squared</a:t>
            </a:r>
            <a:r>
              <a:rPr lang="pt-PT" sz="1600" noProof="0" dirty="0"/>
              <a:t> Error): Penaliza erros grandes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AO" sz="1600" dirty="0"/>
              <a:t>MAPE (Mean Absolute Percentage Error)</a:t>
            </a:r>
            <a:r>
              <a:rPr lang="pt-PT" sz="1600" dirty="0"/>
              <a:t>: Erro percentual médio absoluto - permite comparação entre escalas diferentes, mas sensível a valores baixos (pode inflar erros em períodos de consumo mínimo, como madrugadas)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AO" dirty="0"/>
          </a:p>
          <a:p>
            <a:pPr marL="0" indent="0">
              <a:lnSpc>
                <a:spcPct val="11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PT" b="1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B2ADB-E3FE-A4D5-B91D-06CC0C021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63664"/>
              </p:ext>
            </p:extLst>
          </p:nvPr>
        </p:nvGraphicFramePr>
        <p:xfrm>
          <a:off x="2118478" y="3660052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25963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943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617315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8323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82487411"/>
                    </a:ext>
                  </a:extLst>
                </a:gridCol>
              </a:tblGrid>
              <a:tr h="4395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Modelo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MAE </a:t>
                      </a:r>
                      <a:r>
                        <a:rPr lang="pt-PT" sz="1600" noProof="0" dirty="0" err="1">
                          <a:effectLst/>
                        </a:rPr>
                        <a:t>Val</a:t>
                      </a:r>
                      <a:r>
                        <a:rPr lang="pt-PT" sz="1600" noProof="0" dirty="0">
                          <a:effectLst/>
                        </a:rPr>
                        <a:t> (kW)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MAE </a:t>
                      </a:r>
                      <a:r>
                        <a:rPr lang="pt-PT" sz="1600" noProof="0" dirty="0" err="1">
                          <a:effectLst/>
                        </a:rPr>
                        <a:t>Test</a:t>
                      </a:r>
                      <a:r>
                        <a:rPr lang="pt-PT" sz="1600" noProof="0" dirty="0">
                          <a:effectLst/>
                        </a:rPr>
                        <a:t> (kW)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RMSE </a:t>
                      </a:r>
                      <a:r>
                        <a:rPr lang="pt-PT" sz="1600" noProof="0" dirty="0" err="1">
                          <a:effectLst/>
                        </a:rPr>
                        <a:t>Test</a:t>
                      </a:r>
                      <a:r>
                        <a:rPr lang="pt-PT" sz="1600" noProof="0" dirty="0">
                          <a:effectLst/>
                        </a:rPr>
                        <a:t> (kW)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MAPE (%) (B apenas)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6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ARIMA (A)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0.7184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0.6043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0.7066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~55.34</a:t>
                      </a:r>
                      <a:endParaRPr lang="pt-A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0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RNN (A)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0.0474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0.0502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600" noProof="0" dirty="0">
                          <a:effectLst/>
                        </a:rPr>
                        <a:t>0.0613</a:t>
                      </a:r>
                      <a:endParaRPr lang="pt-PT" sz="16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~4.60</a:t>
                      </a:r>
                      <a:endParaRPr lang="pt-A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LSTM </a:t>
                      </a:r>
                      <a:r>
                        <a:rPr lang="pt-PT" dirty="0">
                          <a:effectLst/>
                        </a:rPr>
                        <a:t>(</a:t>
                      </a:r>
                      <a:r>
                        <a:rPr lang="pt-AO" dirty="0">
                          <a:effectLst/>
                        </a:rPr>
                        <a:t>B</a:t>
                      </a:r>
                      <a:r>
                        <a:rPr lang="pt-PT" dirty="0">
                          <a:effectLst/>
                        </a:rPr>
                        <a:t>)</a:t>
                      </a:r>
                      <a:endParaRPr lang="pt-AO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dirty="0"/>
                        <a:t>0.3363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0.3363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0.4885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43.70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2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ARIMA (B)</a:t>
                      </a:r>
                      <a:endParaRPr lang="pt-A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dirty="0"/>
                        <a:t>0.6319</a:t>
                      </a:r>
                      <a:endParaRPr lang="pt-A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0.6319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dirty="0">
                          <a:effectLst/>
                        </a:rPr>
                        <a:t>0.7441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110.54</a:t>
                      </a:r>
                      <a:endParaRPr lang="pt-A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49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346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44855-B38C-1306-2DB1-565B1B4831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860" y="793803"/>
            <a:ext cx="10347368" cy="5596364"/>
          </a:xfrm>
        </p:spPr>
        <p:txBody>
          <a:bodyPr>
            <a:normAutofit lnSpcReduction="10000"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buNone/>
            </a:pPr>
            <a:r>
              <a:rPr lang="pt-PT" sz="2000" b="1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Análise</a:t>
            </a:r>
            <a:endParaRPr lang="pt-PT" sz="2000" dirty="0">
              <a:solidFill>
                <a:srgbClr val="2A0053"/>
              </a:solidFill>
              <a:effectLst/>
              <a:latin typeface="Aptos Light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buNone/>
            </a:pPr>
            <a:r>
              <a:rPr lang="pt-PT" sz="20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RNN A teve </a:t>
            </a:r>
            <a:r>
              <a:rPr lang="pt-PT" sz="2000" b="1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desempenho</a:t>
            </a:r>
            <a:r>
              <a:rPr lang="pt-PT" sz="20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 superior ao ARIMA A, reduzindo o erro em 91,7% (0,6043 para 0,0502 kW), sendo cerca de 12 vezes mais preciso. LSTM B também superou ARIMA B com redução de 46,78% no erro, mas RNN A é globalmente 85% mais preciso que LSTM B.</a:t>
            </a:r>
          </a:p>
          <a:p>
            <a:r>
              <a:rPr lang="pt-PT" sz="2000" b="1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Motivos da superioridade (</a:t>
            </a:r>
            <a:r>
              <a:rPr lang="pt-AO" sz="2000" b="1" dirty="0">
                <a:solidFill>
                  <a:srgbClr val="2A0053"/>
                </a:solidFill>
                <a:latin typeface="Aptos Light" panose="020B0004020202020204" pitchFamily="34" charset="0"/>
              </a:rPr>
              <a:t>RNN A vs ARIMA A e LSTM B)</a:t>
            </a:r>
            <a:r>
              <a:rPr lang="pt-PT" sz="2000" b="1" dirty="0">
                <a:solidFill>
                  <a:srgbClr val="2A0053"/>
                </a:solidFill>
                <a:latin typeface="Aptos Light" panose="020B0004020202020204" pitchFamily="34" charset="0"/>
              </a:rPr>
              <a:t>: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AO" altLang="pt-AO" sz="2000" dirty="0">
                <a:solidFill>
                  <a:srgbClr val="2A0053"/>
                </a:solidFill>
                <a:latin typeface="Aptos Light" panose="020B0004020202020204" pitchFamily="34" charset="0"/>
              </a:rPr>
              <a:t>Não-linearidade: RNN captura relações complexas que ARIMA não consegue; LSTM B adiciona gates para dependências longas, mas features de lag em A compensam melhor. 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AO" altLang="pt-AO" sz="2000" dirty="0">
                <a:solidFill>
                  <a:srgbClr val="2A0053"/>
                </a:solidFill>
                <a:latin typeface="Aptos Light" panose="020B0004020202020204" pitchFamily="34" charset="0"/>
              </a:rPr>
              <a:t>Múltiplas features: RNN A usa lags (1h, 24h, 168h), hora, dia, mês simultaneamente; LSTM B foca em janela de 24h e features temporais (hora, dia, mês, ano). 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AO" altLang="pt-AO" sz="2000" dirty="0">
                <a:solidFill>
                  <a:srgbClr val="2A0053"/>
                </a:solidFill>
                <a:latin typeface="Aptos Light" panose="020B0004020202020204" pitchFamily="34" charset="0"/>
              </a:rPr>
              <a:t>Aprendizado automático: Descobre padrões sem especificação manual, superando a linearidade do ARIMA; LSTM B destaca em sazonalidades múltiplas. 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AO" altLang="pt-AO" sz="2000" dirty="0">
                <a:solidFill>
                  <a:srgbClr val="2A0053"/>
                </a:solidFill>
                <a:latin typeface="Aptos Light" panose="020B0004020202020204" pitchFamily="34" charset="0"/>
              </a:rPr>
              <a:t>Adaptabilidade: Se adapta a mudanças de padrão; RNN A mais robusto em picos súbitos que LSTM B. </a:t>
            </a:r>
          </a:p>
        </p:txBody>
      </p:sp>
    </p:spTree>
    <p:extLst>
      <p:ext uri="{BB962C8B-B14F-4D97-AF65-F5344CB8AC3E}">
        <p14:creationId xmlns:p14="http://schemas.microsoft.com/office/powerpoint/2010/main" val="389902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29E2-FC0C-25CB-BEE6-9577539A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50EE0F-7A03-1DD0-91AA-C0A8376D97C6}"/>
              </a:ext>
            </a:extLst>
          </p:cNvPr>
          <p:cNvSpPr txBox="1"/>
          <p:nvPr/>
        </p:nvSpPr>
        <p:spPr>
          <a:xfrm>
            <a:off x="2211572" y="0"/>
            <a:ext cx="9718157" cy="6741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Desempenho das Redes RNN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Modelos RNN/LSTM capturam padrões complexos, reduzindo erro médio em até 91.7% (A) e 46.78% (B) comparado ao ARIMA </a:t>
            </a:r>
            <a:r>
              <a:rPr lang="pt-PT" dirty="0" err="1"/>
              <a:t>respectivo</a:t>
            </a:r>
            <a:r>
              <a:rPr lang="pt-PT" dirty="0"/>
              <a:t>, destacando-se em picos súbitos e sazonalidades diárias/semanais. RNN A vence por simplicidade e precisão (MAPE estimado ~4.60% </a:t>
            </a:r>
            <a:r>
              <a:rPr lang="pt-PT" dirty="0" err="1"/>
              <a:t>vs</a:t>
            </a:r>
            <a:r>
              <a:rPr lang="pt-PT" dirty="0"/>
              <a:t> 43.70% no LSTM B).</a:t>
            </a:r>
          </a:p>
          <a:p>
            <a:pPr marL="0" indent="0" algn="just">
              <a:lnSpc>
                <a:spcPct val="15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Robustez do Modelo ARIMA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ARIMA oferece previsões robustas e interpretáveis para tendências estáveis, sendo eficiente para séries temporais menos voláteis. ARIMA A (1,1,2) é ligeiramente melhor que B (1,0,1) em MAE/RMSE, mas ambos sensíveis a valores baixos (MAPE ~55.34% em A e 110.54% em B, inflado por madrugadas).</a:t>
            </a:r>
          </a:p>
          <a:p>
            <a:pPr marL="0" indent="0" algn="just">
              <a:lnSpc>
                <a:spcPct val="15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Custos Computacionais e Tempo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A análise considera custos computacionais e tempo de treinamento, essenciais na escolha do modelo para aplicações práticas. RNN A (~8 min) e LSTM B (~6 min) são viáveis, mas ARIMA é mais rápido (~3 min em A, 7.8 </a:t>
            </a:r>
            <a:r>
              <a:rPr lang="pt-PT" dirty="0" err="1"/>
              <a:t>seg</a:t>
            </a:r>
            <a:r>
              <a:rPr lang="pt-PT" dirty="0"/>
              <a:t> em B). </a:t>
            </a:r>
            <a:endParaRPr lang="pt-PT" dirty="0">
              <a:effectLst/>
            </a:endParaRPr>
          </a:p>
        </p:txBody>
      </p:sp>
      <p:pic>
        <p:nvPicPr>
          <p:cNvPr id="5" name="Content Placeholder 4" descr="Ilustração de modelos híbridos de previsão que combinam redes clássicas e neurais para gestão de energia">
            <a:extLst>
              <a:ext uri="{FF2B5EF4-FFF2-40B4-BE49-F238E27FC236}">
                <a16:creationId xmlns:a16="http://schemas.microsoft.com/office/drawing/2014/main" id="{1FF5CAC9-19CB-3574-C11C-C3B7D1F708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-3020827" y="0"/>
            <a:ext cx="5232399" cy="6964326"/>
          </a:xfrm>
        </p:spPr>
      </p:pic>
    </p:spTree>
    <p:extLst>
      <p:ext uri="{BB962C8B-B14F-4D97-AF65-F5344CB8AC3E}">
        <p14:creationId xmlns:p14="http://schemas.microsoft.com/office/powerpoint/2010/main" val="31781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72F9-B4D0-E22E-8C83-98449BF5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457200"/>
            <a:ext cx="7845553" cy="617220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04590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5673-5957-01C5-1152-7C43C8C5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423" y="71121"/>
            <a:ext cx="5607349" cy="128706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Principais descobertas através dos modelos</a:t>
            </a:r>
          </a:p>
        </p:txBody>
      </p:sp>
      <p:pic>
        <p:nvPicPr>
          <p:cNvPr id="5" name="Content Placeholder 4" descr="Ilustração de modelos híbridos de previsão que combinam redes clássicas e neurais para gestão de energia">
            <a:extLst>
              <a:ext uri="{FF2B5EF4-FFF2-40B4-BE49-F238E27FC236}">
                <a16:creationId xmlns:a16="http://schemas.microsoft.com/office/drawing/2014/main" id="{87EE4C3C-374A-439E-9570-756C333CF4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-867425" y="1338523"/>
            <a:ext cx="4952524" cy="41809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E135-4E31-7791-E0FD-C2976EEB3810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91423" y="1358181"/>
            <a:ext cx="7780837" cy="5053252"/>
          </a:xfrm>
        </p:spPr>
        <p:txBody>
          <a:bodyPr>
            <a:noAutofit/>
          </a:bodyPr>
          <a:lstStyle/>
          <a:p>
            <a:pPr marL="285750" indent="-285750" algn="just" rtl="0" eaLnBrk="1" latinLnBrk="0" hangingPunct="1">
              <a:lnSpc>
                <a:spcPct val="16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Complexidade </a:t>
            </a:r>
            <a:r>
              <a:rPr lang="pt-PT" sz="1600" dirty="0" err="1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vs</a:t>
            </a: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 Viabilidade: modelos teoricamente superiores nem sempre são práticos para implementação, especialmente quando consideramos limitações de recursos computacionais e tempo. Portanto, é essencial encontrar um equilíbrio entre a sofisticação do modelo e sua aplicabilidade no mundo real.</a:t>
            </a:r>
          </a:p>
          <a:p>
            <a:pPr marL="285750" indent="-285750" algn="just" rtl="0" eaLnBrk="1" latinLnBrk="0" hangingPunct="1">
              <a:lnSpc>
                <a:spcPct val="16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Importância do pré-processamento: a qualidade dos dados é fundamental para o sucesso de qualquer modelo. Um pré-processamento cuidadoso, que inclui limpeza, normalização e tratamento de dados ausentes, pode melhorar significativamente a performance e a robustez do modelo.</a:t>
            </a:r>
          </a:p>
          <a:p>
            <a:pPr marL="285750" indent="-285750" algn="just" rtl="0" eaLnBrk="1" latinLnBrk="0" hangingPunct="1">
              <a:lnSpc>
                <a:spcPct val="16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Engenharia de </a:t>
            </a:r>
            <a:r>
              <a:rPr lang="pt-PT" sz="1600" dirty="0" err="1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features</a:t>
            </a: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: a seleção e criação de </a:t>
            </a:r>
            <a:r>
              <a:rPr lang="pt-PT" sz="1600" dirty="0" err="1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features</a:t>
            </a: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 relevantes podem compensar limitações inerentes ao modelo escolhido. Investir tempo na engenharia de </a:t>
            </a:r>
            <a:r>
              <a:rPr lang="pt-PT" sz="1600" dirty="0" err="1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features</a:t>
            </a:r>
            <a:r>
              <a:rPr lang="pt-PT" sz="160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 permite que o modelo capture melhor os padrões dos dados, resultando em previsões mais precisas e confiáveis.</a:t>
            </a:r>
            <a:endParaRPr lang="pt-PT" sz="1600" noProof="0" dirty="0"/>
          </a:p>
        </p:txBody>
      </p:sp>
    </p:spTree>
    <p:extLst>
      <p:ext uri="{BB962C8B-B14F-4D97-AF65-F5344CB8AC3E}">
        <p14:creationId xmlns:p14="http://schemas.microsoft.com/office/powerpoint/2010/main" val="2031273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3209-97E7-9095-2DEC-34A5A06D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5029200" cy="1519083"/>
          </a:xfrm>
        </p:spPr>
        <p:txBody>
          <a:bodyPr anchor="t">
            <a:normAutofit/>
          </a:bodyPr>
          <a:lstStyle/>
          <a:p>
            <a:r>
              <a:rPr lang="pt-PT" noProof="0" dirty="0"/>
              <a:t>Sugestões para melhorias e próximos passos</a:t>
            </a:r>
          </a:p>
        </p:txBody>
      </p:sp>
      <p:pic>
        <p:nvPicPr>
          <p:cNvPr id="5" name="Content Placeholder 4" descr="Ilustração de modelos híbridos de aprendizado de máquina, computação em nuvem e integração de dados em tempo real">
            <a:extLst>
              <a:ext uri="{FF2B5EF4-FFF2-40B4-BE49-F238E27FC236}">
                <a16:creationId xmlns:a16="http://schemas.microsoft.com/office/drawing/2014/main" id="{3E0FF4D7-2B0B-4FEC-A7C6-74E65BC294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58" r="16519" b="-2"/>
          <a:stretch>
            <a:fillRect/>
          </a:stretch>
        </p:blipFill>
        <p:spPr>
          <a:xfrm>
            <a:off x="-148856" y="1848006"/>
            <a:ext cx="5029199" cy="40435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19350-4CBB-16EA-7A48-B2869D4E3CCF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88688" y="457200"/>
            <a:ext cx="6546111" cy="594359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Modelos Híbridos de Previsão</a:t>
            </a:r>
          </a:p>
          <a:p>
            <a:pPr algn="just"/>
            <a:r>
              <a:rPr lang="pt-PT" sz="1600" dirty="0"/>
              <a:t>Combinar ARIMA, RNN A e LSTM B pode aumentar a precisão e eficiência das previsões. Ensemble entre variantes A e B (ex.: média ponderada de RNN e LSTM) aproveitaria a simplicidade do RNN com a memória longa do LSTM, reduzindo erros em sazonalidades complexas.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Uso de Dados em Tempo Real</a:t>
            </a:r>
          </a:p>
          <a:p>
            <a:pPr algn="just"/>
            <a:r>
              <a:rPr lang="pt-PT" sz="1600" dirty="0"/>
              <a:t>Incorporar dados em tempo real permite aprendizagem contínua e respostas dinâmicas a mudanças. Aplicável a ambas variantes: </a:t>
            </a:r>
            <a:r>
              <a:rPr lang="pt-PT" sz="1600" dirty="0" err="1"/>
              <a:t>Retreinar</a:t>
            </a:r>
            <a:r>
              <a:rPr lang="pt-PT" sz="1600" dirty="0"/>
              <a:t> RNN A com </a:t>
            </a:r>
            <a:r>
              <a:rPr lang="pt-PT" sz="1600" dirty="0" err="1"/>
              <a:t>lags</a:t>
            </a:r>
            <a:r>
              <a:rPr lang="pt-PT" sz="1600" dirty="0"/>
              <a:t> atualizados ou LSTM B com janelas deslizantes para previsões em </a:t>
            </a:r>
            <a:r>
              <a:rPr lang="pt-PT" sz="1600" dirty="0" err="1"/>
              <a:t>smart</a:t>
            </a:r>
            <a:r>
              <a:rPr lang="pt-PT" sz="1600" dirty="0"/>
              <a:t> </a:t>
            </a:r>
            <a:r>
              <a:rPr lang="pt-PT" sz="1600" dirty="0" err="1"/>
              <a:t>grids</a:t>
            </a:r>
            <a:r>
              <a:rPr lang="pt-PT" sz="1600" dirty="0"/>
              <a:t>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Implementação em </a:t>
            </a:r>
            <a:r>
              <a:rPr lang="pt-PT" sz="1600" b="1" noProof="0" dirty="0" err="1"/>
              <a:t>Cloud</a:t>
            </a:r>
            <a:endParaRPr lang="pt-PT" sz="1600" b="1" noProof="0" dirty="0"/>
          </a:p>
          <a:p>
            <a:pPr algn="just"/>
            <a:r>
              <a:rPr lang="pt-PT" sz="1600" dirty="0"/>
              <a:t>Ambientes </a:t>
            </a:r>
            <a:r>
              <a:rPr lang="pt-PT" sz="1600" dirty="0" err="1"/>
              <a:t>cloud</a:t>
            </a:r>
            <a:r>
              <a:rPr lang="pt-PT" sz="1600" dirty="0"/>
              <a:t> oferecem escalabilidade e facilitam a integração com sistemas de gestão existentes. Útil para treinar LSTM B (mais parâmetros) em </a:t>
            </a:r>
            <a:r>
              <a:rPr lang="pt-PT" sz="1600" dirty="0" err="1"/>
              <a:t>GPUs</a:t>
            </a:r>
            <a:r>
              <a:rPr lang="pt-PT" sz="1600" dirty="0"/>
              <a:t>, ou rodar </a:t>
            </a:r>
            <a:r>
              <a:rPr lang="pt-PT" sz="1600" dirty="0" err="1"/>
              <a:t>dashboards</a:t>
            </a:r>
            <a:r>
              <a:rPr lang="pt-PT" sz="1600" dirty="0"/>
              <a:t> </a:t>
            </a:r>
            <a:r>
              <a:rPr lang="pt-PT" sz="1600" dirty="0" err="1"/>
              <a:t>Streamlit</a:t>
            </a:r>
            <a:r>
              <a:rPr lang="pt-PT" sz="1600" dirty="0"/>
              <a:t> expandidos para testar A e B simultaneamente.</a:t>
            </a:r>
            <a:endParaRPr lang="pt-PT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3436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54DA-C769-5DF6-2402-5D40F293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5638799" cy="2971800"/>
          </a:xfrm>
        </p:spPr>
        <p:txBody>
          <a:bodyPr anchor="t">
            <a:normAutofit/>
          </a:bodyPr>
          <a:lstStyle/>
          <a:p>
            <a:r>
              <a:rPr lang="pt-PT" sz="4200" noProof="0" dirty="0"/>
              <a:t>Conclusão: Modelos ARIMA</a:t>
            </a:r>
            <a:r>
              <a:rPr lang="pt-PT" sz="4200" dirty="0"/>
              <a:t>, </a:t>
            </a:r>
            <a:r>
              <a:rPr lang="pt-PT" sz="4200" noProof="0" dirty="0"/>
              <a:t>RNN e LSTM impulsionam a previsão eficaz da demanda de energia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1DDA790-F700-97CE-777D-2A695D199E9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8394307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57201" y="3810000"/>
          <a:ext cx="8382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01097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6C8C-38BA-5CFD-8A77-75562AC82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457200"/>
            <a:ext cx="7845553" cy="617220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Design e Condições para Alterações Futuras</a:t>
            </a:r>
          </a:p>
        </p:txBody>
      </p:sp>
    </p:spTree>
    <p:extLst>
      <p:ext uri="{BB962C8B-B14F-4D97-AF65-F5344CB8AC3E}">
        <p14:creationId xmlns:p14="http://schemas.microsoft.com/office/powerpoint/2010/main" val="404815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8F64-134C-2606-53C9-97591C5D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60" y="457200"/>
            <a:ext cx="4735740" cy="1306009"/>
          </a:xfrm>
        </p:spPr>
        <p:txBody>
          <a:bodyPr anchor="b">
            <a:normAutofit/>
          </a:bodyPr>
          <a:lstStyle/>
          <a:p>
            <a:r>
              <a:rPr lang="pt-PT" sz="3300" noProof="0" dirty="0"/>
              <a:t>Estrutura flexível para atualização dos modelos</a:t>
            </a:r>
          </a:p>
        </p:txBody>
      </p:sp>
      <p:pic>
        <p:nvPicPr>
          <p:cNvPr id="5" name="Content Placeholder 4" descr="Arquitetura modular do sistema com pipelines automatizados para atualizações dinâmicas do modelo energético">
            <a:extLst>
              <a:ext uri="{FF2B5EF4-FFF2-40B4-BE49-F238E27FC236}">
                <a16:creationId xmlns:a16="http://schemas.microsoft.com/office/drawing/2014/main" id="{7F29A015-FC0A-4DF4-BC53-54AC0AC3B1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1" y="1262215"/>
            <a:ext cx="6492240" cy="43335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247F7-825E-5C1D-B886-13ECB220E020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9060" y="2209800"/>
            <a:ext cx="4735740" cy="41910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Modularidade no Design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A modularidade facilita ajustes rápidos de </a:t>
            </a:r>
            <a:r>
              <a:rPr lang="pt-PT" noProof="0" dirty="0" err="1"/>
              <a:t>hiperparâmetros</a:t>
            </a:r>
            <a:r>
              <a:rPr lang="pt-PT" noProof="0" dirty="0"/>
              <a:t> e substituição de componentes nos modelos.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 err="1"/>
              <a:t>Re-treinamentos</a:t>
            </a:r>
            <a:r>
              <a:rPr lang="pt-PT" b="1" noProof="0" dirty="0"/>
              <a:t> Frequentes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Suporte a </a:t>
            </a:r>
            <a:r>
              <a:rPr lang="pt-PT" noProof="0" dirty="0" err="1"/>
              <a:t>re-treinamentos</a:t>
            </a:r>
            <a:r>
              <a:rPr lang="pt-PT" noProof="0" dirty="0"/>
              <a:t> frequentes com dados atualizados mantém a precisão dos modelos.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Pipelines Automatizados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Pipelines automatizados garantem manutenção contínua e adaptação rápida a mudanças no consumo.</a:t>
            </a:r>
          </a:p>
        </p:txBody>
      </p:sp>
    </p:spTree>
    <p:extLst>
      <p:ext uri="{BB962C8B-B14F-4D97-AF65-F5344CB8AC3E}">
        <p14:creationId xmlns:p14="http://schemas.microsoft.com/office/powerpoint/2010/main" val="207822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1CB5-5F10-45C5-BAD6-9E8F831F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5029200" cy="1519083"/>
          </a:xfrm>
        </p:spPr>
        <p:txBody>
          <a:bodyPr anchor="t">
            <a:normAutofit/>
          </a:bodyPr>
          <a:lstStyle/>
          <a:p>
            <a:r>
              <a:rPr lang="pt-PT" noProof="0" dirty="0"/>
              <a:t>Possíveis adaptações nos dados ou algoritmos</a:t>
            </a:r>
          </a:p>
        </p:txBody>
      </p:sp>
      <p:pic>
        <p:nvPicPr>
          <p:cNvPr id="5" name="Content Placeholder 4" descr="Ilustração de integração de dados, melhoria de algoritmos e adaptação de aprendizado de máquina para sistemas inteligentes">
            <a:extLst>
              <a:ext uri="{FF2B5EF4-FFF2-40B4-BE49-F238E27FC236}">
                <a16:creationId xmlns:a16="http://schemas.microsoft.com/office/drawing/2014/main" id="{DEAC7751-DDA5-4E70-9542-979C5642FB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457200" y="2700546"/>
            <a:ext cx="5029199" cy="33569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B8323-56C7-66D6-B4A5-DCF22DBC3685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457200"/>
            <a:ext cx="5638799" cy="594359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Novas Fontes de Dados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Incorporar dados de </a:t>
            </a:r>
            <a:r>
              <a:rPr lang="pt-PT" noProof="0" dirty="0" err="1"/>
              <a:t>IoT</a:t>
            </a:r>
            <a:r>
              <a:rPr lang="pt-PT" noProof="0" dirty="0"/>
              <a:t> e </a:t>
            </a:r>
            <a:r>
              <a:rPr lang="pt-PT" noProof="0" dirty="0" err="1"/>
              <a:t>smart</a:t>
            </a:r>
            <a:r>
              <a:rPr lang="pt-PT" noProof="0" dirty="0"/>
              <a:t> </a:t>
            </a:r>
            <a:r>
              <a:rPr lang="pt-PT" noProof="0" dirty="0" err="1"/>
              <a:t>grids</a:t>
            </a:r>
            <a:r>
              <a:rPr lang="pt-PT" noProof="0" dirty="0"/>
              <a:t> amplia a capacidade de monitoramento e análise do sistema.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Melhoria dos Algoritmos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Aprimorar algoritmos para </a:t>
            </a:r>
            <a:r>
              <a:rPr lang="pt-PT" noProof="0" dirty="0" err="1"/>
              <a:t>detectar</a:t>
            </a:r>
            <a:r>
              <a:rPr lang="pt-PT" noProof="0" dirty="0"/>
              <a:t> eventos extremos melhora a precisão e a resposta do sistema.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Transferência de Aprendizado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Uso de técnicas de transferência de aprendizado permite adaptação eficiente para diferentes regiões.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Ajustes Frequentes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Revisões regulares garantem relevância diante de mudanças tecnológicas e no comportamento dos consumidores.</a:t>
            </a:r>
          </a:p>
        </p:txBody>
      </p:sp>
    </p:spTree>
    <p:extLst>
      <p:ext uri="{BB962C8B-B14F-4D97-AF65-F5344CB8AC3E}">
        <p14:creationId xmlns:p14="http://schemas.microsoft.com/office/powerpoint/2010/main" val="556899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F142-81CD-B0F4-2CD9-BE3FC148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5029200" cy="1519083"/>
          </a:xfrm>
        </p:spPr>
        <p:txBody>
          <a:bodyPr anchor="t">
            <a:normAutofit/>
          </a:bodyPr>
          <a:lstStyle/>
          <a:p>
            <a:r>
              <a:rPr lang="pt-PT" noProof="0" dirty="0"/>
              <a:t>Recomendações para apresentações futuras</a:t>
            </a:r>
          </a:p>
        </p:txBody>
      </p:sp>
      <p:pic>
        <p:nvPicPr>
          <p:cNvPr id="5" name="Content Placeholder 4" descr="Painéis interativos, visualização de dados, análises preditivas e exemplos práticos de apresentação">
            <a:extLst>
              <a:ext uri="{FF2B5EF4-FFF2-40B4-BE49-F238E27FC236}">
                <a16:creationId xmlns:a16="http://schemas.microsoft.com/office/drawing/2014/main" id="{95096CCE-9F7F-4CA2-BD61-C1C12E8CC3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979" r="-2" b="-2"/>
          <a:stretch>
            <a:fillRect/>
          </a:stretch>
        </p:blipFill>
        <p:spPr>
          <a:xfrm>
            <a:off x="457200" y="2357283"/>
            <a:ext cx="5029199" cy="40435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145BD-629E-7983-7104-239B95AA07E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457200"/>
            <a:ext cx="5638799" cy="594359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 err="1"/>
              <a:t>Dashboards</a:t>
            </a:r>
            <a:r>
              <a:rPr lang="pt-PT" b="1" noProof="0" dirty="0"/>
              <a:t> Interativos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Usar </a:t>
            </a:r>
            <a:r>
              <a:rPr lang="pt-PT" noProof="0" dirty="0" err="1"/>
              <a:t>dashboards</a:t>
            </a:r>
            <a:r>
              <a:rPr lang="pt-PT" noProof="0" dirty="0"/>
              <a:t> dinâmicos para facilitar a visualização dos resultados e acompanhar tendências em tempo real.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Relatórios com Indicadores-Chave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Fornecer relatórios claros com indicadores essenciais que auxiliem a tomada de decisões eficazes.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Enfoque em Modelos Preditivos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Destacar o uso de modelos preditivos para antever resultados e melhorar a precisão das análises.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b="1" noProof="0" dirty="0"/>
              <a:t>Aplicabilidade Prática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noProof="0" dirty="0"/>
              <a:t>Demonstrar a aplicabilidade real por meio de casos práticos e comparações entre modelos.</a:t>
            </a:r>
          </a:p>
        </p:txBody>
      </p:sp>
    </p:spTree>
    <p:extLst>
      <p:ext uri="{BB962C8B-B14F-4D97-AF65-F5344CB8AC3E}">
        <p14:creationId xmlns:p14="http://schemas.microsoft.com/office/powerpoint/2010/main" val="1056701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911-2088-CC86-4439-E48E3A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83" y="212651"/>
            <a:ext cx="5540217" cy="1306010"/>
          </a:xfrm>
        </p:spPr>
        <p:txBody>
          <a:bodyPr anchor="b">
            <a:normAutofit/>
          </a:bodyPr>
          <a:lstStyle/>
          <a:p>
            <a:r>
              <a:rPr lang="pt-PT" sz="3100" noProof="0" dirty="0"/>
              <a:t>Motivação: importância da previsão de demanda de energia</a:t>
            </a:r>
          </a:p>
        </p:txBody>
      </p:sp>
      <p:pic>
        <p:nvPicPr>
          <p:cNvPr id="5" name="Content Placeholder 4" descr="Rede elétrica com fontes de energia renovável e gráficos de análise de dados">
            <a:extLst>
              <a:ext uri="{FF2B5EF4-FFF2-40B4-BE49-F238E27FC236}">
                <a16:creationId xmlns:a16="http://schemas.microsoft.com/office/drawing/2014/main" id="{A3DB0D38-811E-4795-B554-FFAE013B7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533" r="13557" b="1"/>
          <a:stretch>
            <a:fillRect/>
          </a:stretch>
        </p:blipFill>
        <p:spPr>
          <a:xfrm>
            <a:off x="202019" y="776176"/>
            <a:ext cx="5795399" cy="53056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9EDB3-6A32-AF86-3A6D-5223EAACBBA9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94583" y="1637415"/>
            <a:ext cx="5540217" cy="476338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noProof="0" dirty="0">
                <a:solidFill>
                  <a:srgbClr val="2A0053"/>
                </a:solidFill>
                <a:latin typeface="Aptos Light" panose="020B0004020202020204" pitchFamily="34" charset="0"/>
              </a:rPr>
              <a:t>A previsão da demanda de energia é essencial para otimizar geração, distribuição e custos no setor energético, especialmente com a crescente adoção de fontes renováveis. Este projeto compara 3 modelos principais: ARIMA</a:t>
            </a:r>
            <a:r>
              <a:rPr lang="pt-PT" sz="1600" dirty="0">
                <a:solidFill>
                  <a:srgbClr val="2A0053"/>
                </a:solidFill>
                <a:latin typeface="Aptos Light" panose="020B0004020202020204" pitchFamily="34" charset="0"/>
              </a:rPr>
              <a:t> </a:t>
            </a:r>
            <a:r>
              <a:rPr lang="pt-PT" sz="1600" noProof="0" dirty="0">
                <a:solidFill>
                  <a:srgbClr val="2A0053"/>
                </a:solidFill>
                <a:latin typeface="Aptos Light" panose="020B0004020202020204" pitchFamily="34" charset="0"/>
              </a:rPr>
              <a:t>e RNN, </a:t>
            </a:r>
            <a:r>
              <a:rPr lang="pt-PT" sz="1600" dirty="0" err="1">
                <a:solidFill>
                  <a:srgbClr val="2A0053"/>
                </a:solidFill>
                <a:latin typeface="Aptos Light" panose="020B0004020202020204" pitchFamily="34" charset="0"/>
              </a:rPr>
              <a:t>eo</a:t>
            </a:r>
            <a:r>
              <a:rPr lang="pt-PT" sz="1600" dirty="0">
                <a:solidFill>
                  <a:srgbClr val="2A0053"/>
                </a:solidFill>
                <a:latin typeface="Aptos Light" panose="020B0004020202020204" pitchFamily="34" charset="0"/>
              </a:rPr>
              <a:t> modelo LSTM </a:t>
            </a:r>
            <a:r>
              <a:rPr lang="pt-PT" sz="1600" noProof="0" dirty="0">
                <a:solidFill>
                  <a:srgbClr val="2A0053"/>
                </a:solidFill>
                <a:latin typeface="Aptos Light" panose="020B0004020202020204" pitchFamily="34" charset="0"/>
              </a:rPr>
              <a:t>.</a:t>
            </a:r>
            <a:endParaRPr lang="pt-PT" sz="1600" noProof="0" dirty="0"/>
          </a:p>
          <a:p>
            <a:pPr algn="just">
              <a:lnSpc>
                <a:spcPct val="150000"/>
              </a:lnSpc>
            </a:pPr>
            <a:r>
              <a:rPr lang="pt-PT" sz="1600" b="1" noProof="0" dirty="0"/>
              <a:t>Redução de custos operacionais</a:t>
            </a:r>
          </a:p>
          <a:p>
            <a:pPr marL="0" lvl="1" indent="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noProof="0" dirty="0"/>
              <a:t>Estimativas confiáveis ajudam a otimizar recursos e reduzir custos na operação do sistema energético.</a:t>
            </a:r>
          </a:p>
          <a:p>
            <a:pPr marL="0" lvl="1" indent="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b="1" noProof="0" dirty="0"/>
              <a:t>Crescimento da demanda global</a:t>
            </a:r>
          </a:p>
          <a:p>
            <a:pPr marL="0" lvl="1" indent="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PT" sz="1600" noProof="0" dirty="0"/>
              <a:t>A demanda global de energia cresce cerca de 2% ao ano, exigindo métodos avançados de previsão.</a:t>
            </a:r>
          </a:p>
        </p:txBody>
      </p:sp>
    </p:spTree>
    <p:extLst>
      <p:ext uri="{BB962C8B-B14F-4D97-AF65-F5344CB8AC3E}">
        <p14:creationId xmlns:p14="http://schemas.microsoft.com/office/powerpoint/2010/main" val="6041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5E9C-5D24-0CE3-57ED-065C00CB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44550"/>
            <a:ext cx="5029200" cy="712380"/>
          </a:xfrm>
        </p:spPr>
        <p:txBody>
          <a:bodyPr anchor="t">
            <a:normAutofit/>
          </a:bodyPr>
          <a:lstStyle/>
          <a:p>
            <a:r>
              <a:rPr lang="pt-PT" noProof="0" dirty="0" err="1"/>
              <a:t>Objectivos</a:t>
            </a:r>
            <a:endParaRPr lang="pt-PT" noProof="0" dirty="0"/>
          </a:p>
        </p:txBody>
      </p:sp>
      <p:pic>
        <p:nvPicPr>
          <p:cNvPr id="5" name="Content Placeholder 4" descr="Mineração de dados e previsão de demanda de energia usando ARIMA e redes neurais recorrentes">
            <a:extLst>
              <a:ext uri="{FF2B5EF4-FFF2-40B4-BE49-F238E27FC236}">
                <a16:creationId xmlns:a16="http://schemas.microsoft.com/office/drawing/2014/main" id="{61DA1ECE-DF9B-45FE-961F-740E32921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606" r="2371" b="-2"/>
          <a:stretch>
            <a:fillRect/>
          </a:stretch>
        </p:blipFill>
        <p:spPr>
          <a:xfrm>
            <a:off x="6281614" y="956930"/>
            <a:ext cx="5990672" cy="48165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29F25-BDFE-43F4-09BD-A6832356685B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7201" y="845287"/>
            <a:ext cx="5638799" cy="5640573"/>
          </a:xfrm>
        </p:spPr>
        <p:txBody>
          <a:bodyPr>
            <a:noAutofit/>
          </a:bodyPr>
          <a:lstStyle/>
          <a:p>
            <a:pPr marL="285750" indent="-285750" algn="just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z="1600" noProof="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Analisar e preparar dados históricos de consumo de energia para garantir a qualidade e consistência.</a:t>
            </a:r>
          </a:p>
          <a:p>
            <a:pPr marL="285750" indent="-285750" algn="just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z="1600" noProof="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Desenvolver e implementar o modelo ARIMA  e RNN para previsão de séries temporais.</a:t>
            </a:r>
          </a:p>
          <a:p>
            <a:pPr marL="285750" indent="-285750" algn="just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2A0053"/>
                </a:solidFill>
                <a:latin typeface="Aptos Light" panose="020B0004020202020204" pitchFamily="34" charset="0"/>
              </a:rPr>
              <a:t>Criar uma versão alternativa do ARIMA e LSTM com parâmetros diferentes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Realizar análise comparativa entre variantes A (RNN) e B (LSTM), identificando o melhor modelo para o </a:t>
            </a:r>
            <a:r>
              <a:rPr lang="pt-PT" sz="1600" dirty="0" err="1"/>
              <a:t>dataset</a:t>
            </a:r>
            <a:r>
              <a:rPr lang="pt-PT" sz="1600" dirty="0"/>
              <a:t>.</a:t>
            </a:r>
            <a:endParaRPr lang="pt-PT" sz="1600" noProof="0" dirty="0">
              <a:solidFill>
                <a:srgbClr val="2A0053"/>
              </a:solidFill>
              <a:effectLst/>
              <a:latin typeface="Aptos Light" panose="020B0004020202020204" pitchFamily="34" charset="0"/>
            </a:endParaRPr>
          </a:p>
          <a:p>
            <a:pPr marL="285750" indent="-285750" algn="just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z="1600" noProof="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Comparar o desempenho dos modelos utilizando métricas adequadas.</a:t>
            </a:r>
          </a:p>
          <a:p>
            <a:pPr marL="285750" indent="-285750" algn="just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PT" sz="1600" noProof="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Desenvolver um </a:t>
            </a:r>
            <a:r>
              <a:rPr lang="pt-PT" sz="1600" noProof="0" dirty="0" err="1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dashboard</a:t>
            </a:r>
            <a:r>
              <a:rPr lang="pt-PT" sz="1600" noProof="0" dirty="0">
                <a:solidFill>
                  <a:srgbClr val="2A0053"/>
                </a:solidFill>
                <a:effectLst/>
                <a:latin typeface="Aptos Light" panose="020B0004020202020204" pitchFamily="34" charset="0"/>
              </a:rPr>
              <a:t> interativo para visualização dos resultados e testes.</a:t>
            </a:r>
          </a:p>
        </p:txBody>
      </p:sp>
    </p:spTree>
    <p:extLst>
      <p:ext uri="{BB962C8B-B14F-4D97-AF65-F5344CB8AC3E}">
        <p14:creationId xmlns:p14="http://schemas.microsoft.com/office/powerpoint/2010/main" val="3534921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E9EAA-326F-2924-46EF-CF16D42F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EF3-9D85-BD0D-7C1F-C313ACB8E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457200"/>
            <a:ext cx="7845553" cy="617220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Tratamento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2817291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191A-07DB-FCD7-06A2-0580EE59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/>
              <a:t>Descrição dos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9E026-6C7E-835B-9851-DBD0A588DE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5805" y="1216743"/>
            <a:ext cx="4759842" cy="39400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800" b="1" noProof="0" dirty="0"/>
              <a:t>Fonte dos Dados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noProof="0" dirty="0" err="1"/>
              <a:t>Dataset</a:t>
            </a:r>
            <a:r>
              <a:rPr lang="pt-PT" sz="1800" noProof="0" dirty="0"/>
              <a:t>: "</a:t>
            </a:r>
            <a:r>
              <a:rPr lang="pt-PT" sz="1800" b="1" noProof="0" dirty="0"/>
              <a:t>Individual </a:t>
            </a:r>
            <a:r>
              <a:rPr lang="pt-PT" sz="1800" b="1" noProof="0" dirty="0" err="1"/>
              <a:t>Household</a:t>
            </a:r>
            <a:r>
              <a:rPr lang="pt-PT" sz="1800" b="1" noProof="0" dirty="0"/>
              <a:t> </a:t>
            </a:r>
            <a:r>
              <a:rPr lang="pt-PT" sz="1800" b="1" noProof="0" dirty="0" err="1"/>
              <a:t>Electric</a:t>
            </a:r>
            <a:r>
              <a:rPr lang="pt-PT" sz="1800" b="1" noProof="0" dirty="0"/>
              <a:t> </a:t>
            </a:r>
            <a:r>
              <a:rPr lang="pt-PT" sz="1800" b="1" noProof="0" dirty="0" err="1"/>
              <a:t>Power</a:t>
            </a:r>
            <a:r>
              <a:rPr lang="pt-PT" sz="1800" b="1" noProof="0" dirty="0"/>
              <a:t> </a:t>
            </a:r>
            <a:r>
              <a:rPr lang="pt-PT" sz="1800" b="1" noProof="0" dirty="0" err="1"/>
              <a:t>Consumption</a:t>
            </a:r>
            <a:r>
              <a:rPr lang="pt-PT" sz="1800" noProof="0" dirty="0"/>
              <a:t>" do UCI </a:t>
            </a:r>
            <a:r>
              <a:rPr lang="pt-PT" sz="1800" noProof="0" dirty="0" err="1"/>
              <a:t>Machine</a:t>
            </a:r>
            <a:r>
              <a:rPr lang="pt-PT" sz="1800" noProof="0" dirty="0"/>
              <a:t> </a:t>
            </a:r>
            <a:r>
              <a:rPr lang="pt-PT" sz="1800" noProof="0" dirty="0" err="1"/>
              <a:t>Learning</a:t>
            </a:r>
            <a:r>
              <a:rPr lang="pt-PT" sz="1800" noProof="0" dirty="0"/>
              <a:t> </a:t>
            </a:r>
            <a:r>
              <a:rPr lang="pt-PT" sz="1800" noProof="0" dirty="0" err="1"/>
              <a:t>Repository</a:t>
            </a:r>
            <a:r>
              <a:rPr lang="pt-PT" sz="1800" noProof="0" dirty="0"/>
              <a:t>. Contém medições de consumo elétrico de uma residência em </a:t>
            </a:r>
            <a:r>
              <a:rPr lang="pt-PT" sz="1800" noProof="0" dirty="0" err="1"/>
              <a:t>Sceaux</a:t>
            </a:r>
            <a:r>
              <a:rPr lang="pt-PT" sz="1800" noProof="0" dirty="0"/>
              <a:t>, França, coletadas a cada minuto durante quase 4 anos (dezembro 2006 - novembro 2010), totalizando 2.075.259 registros.</a:t>
            </a:r>
          </a:p>
          <a:p>
            <a:endParaRPr lang="pt-PT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5C0A99-3BF2-76A4-C856-3D45355BF44A}"/>
              </a:ext>
            </a:extLst>
          </p:cNvPr>
          <p:cNvSpPr txBox="1">
            <a:spLocks/>
          </p:cNvSpPr>
          <p:nvPr/>
        </p:nvSpPr>
        <p:spPr>
          <a:xfrm>
            <a:off x="6096000" y="1216743"/>
            <a:ext cx="5248939" cy="403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noProof="0" dirty="0"/>
              <a:t>Variáveis Principais</a:t>
            </a:r>
          </a:p>
          <a:p>
            <a:pPr lvl="0" algn="just">
              <a:lnSpc>
                <a:spcPct val="150000"/>
              </a:lnSpc>
            </a:pPr>
            <a:r>
              <a:rPr lang="pt-PT" sz="1800" noProof="0" dirty="0"/>
              <a:t>• </a:t>
            </a:r>
            <a:r>
              <a:rPr lang="pt-PT" sz="1800" noProof="0" dirty="0" err="1"/>
              <a:t>Global_active_power</a:t>
            </a:r>
            <a:r>
              <a:rPr lang="pt-PT" sz="1800" noProof="0" dirty="0"/>
              <a:t>: Potência ativa global (kW) - variável target que queremos prever</a:t>
            </a:r>
          </a:p>
          <a:p>
            <a:pPr lvl="0" algn="just">
              <a:lnSpc>
                <a:spcPct val="150000"/>
              </a:lnSpc>
            </a:pPr>
            <a:r>
              <a:rPr lang="pt-PT" sz="1800" noProof="0" dirty="0"/>
              <a:t>• </a:t>
            </a:r>
            <a:r>
              <a:rPr lang="pt-PT" sz="1800" noProof="0" dirty="0" err="1"/>
              <a:t>Global_reactive_power</a:t>
            </a:r>
            <a:r>
              <a:rPr lang="pt-PT" sz="1800" noProof="0" dirty="0"/>
              <a:t>: Potência reativa (kW)</a:t>
            </a:r>
          </a:p>
          <a:p>
            <a:pPr lvl="0" algn="just">
              <a:lnSpc>
                <a:spcPct val="150000"/>
              </a:lnSpc>
            </a:pPr>
            <a:r>
              <a:rPr lang="pt-PT" sz="1800" noProof="0" dirty="0"/>
              <a:t>• </a:t>
            </a:r>
            <a:r>
              <a:rPr lang="pt-PT" sz="1800" noProof="0" dirty="0" err="1"/>
              <a:t>Voltage</a:t>
            </a:r>
            <a:r>
              <a:rPr lang="pt-PT" sz="1800" noProof="0" dirty="0"/>
              <a:t>: Tensão elétrica (V)</a:t>
            </a:r>
          </a:p>
          <a:p>
            <a:pPr lvl="0" algn="just">
              <a:lnSpc>
                <a:spcPct val="150000"/>
              </a:lnSpc>
            </a:pPr>
            <a:r>
              <a:rPr lang="pt-PT" sz="1800" noProof="0" dirty="0"/>
              <a:t>• </a:t>
            </a:r>
            <a:r>
              <a:rPr lang="pt-PT" sz="1800" noProof="0" dirty="0" err="1"/>
              <a:t>Global_intensity</a:t>
            </a:r>
            <a:r>
              <a:rPr lang="pt-PT" sz="1800" noProof="0" dirty="0"/>
              <a:t>: Intensidade de corrente (A)</a:t>
            </a:r>
          </a:p>
          <a:p>
            <a:pPr lvl="0" algn="just">
              <a:lnSpc>
                <a:spcPct val="150000"/>
              </a:lnSpc>
            </a:pPr>
            <a:r>
              <a:rPr lang="pt-PT" sz="1800" noProof="0" dirty="0"/>
              <a:t>• Sub_metering_1/2/3: Consumo por cômodo (</a:t>
            </a:r>
            <a:r>
              <a:rPr lang="pt-PT" sz="1800" noProof="0" dirty="0" err="1"/>
              <a:t>Wh</a:t>
            </a:r>
            <a:r>
              <a:rPr lang="pt-PT" sz="1800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125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AFFC-B7A3-F366-3858-3F5473F8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199"/>
            <a:ext cx="7254239" cy="1173712"/>
          </a:xfrm>
        </p:spPr>
        <p:txBody>
          <a:bodyPr anchor="b">
            <a:normAutofit/>
          </a:bodyPr>
          <a:lstStyle/>
          <a:p>
            <a:r>
              <a:rPr lang="pt-PT" noProof="0" dirty="0"/>
              <a:t>Visão geral do processo de mineração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30DB9-83B3-4CED-4124-4D095EA67398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7201" y="2088108"/>
            <a:ext cx="7254240" cy="4312692"/>
          </a:xfrm>
        </p:spPr>
        <p:txBody>
          <a:bodyPr>
            <a:normAutofit/>
          </a:bodyPr>
          <a:lstStyle/>
          <a:p>
            <a:r>
              <a:rPr lang="pt-PT" sz="1800" b="1" noProof="0" dirty="0"/>
              <a:t>Pré-processamento dos Dados</a:t>
            </a:r>
          </a:p>
          <a:p>
            <a:r>
              <a:rPr lang="pt-PT" sz="1800" noProof="0" dirty="0"/>
              <a:t>O pré-processamento é crucial para qualidade dos modelos. Cada decisão foi fundamentada teoricamente considerando adequação técnica e viabilidade computacional.</a:t>
            </a:r>
          </a:p>
          <a:p>
            <a:r>
              <a:rPr lang="pt-PT" sz="1800" b="1" noProof="0" dirty="0"/>
              <a:t>Tratamento de Valores Ausentes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noProof="0" dirty="0"/>
              <a:t>Identificados 25.979 valores ausentes (1.25%). Aplicada </a:t>
            </a:r>
            <a:r>
              <a:rPr lang="pt-PT" sz="1800" b="1" noProof="0" dirty="0"/>
              <a:t>Interpolação Linear </a:t>
            </a:r>
            <a:r>
              <a:rPr lang="pt-PT" sz="1800" noProof="0" dirty="0"/>
              <a:t>para a variante A enquanto que na Variante B fizemos a remoção de valores ausentes, resultando em uma perda mínima de ~1.25% em relação a Variante A.</a:t>
            </a:r>
            <a:endParaRPr lang="pt-PT" sz="1600" noProof="0" dirty="0"/>
          </a:p>
        </p:txBody>
      </p:sp>
      <p:pic>
        <p:nvPicPr>
          <p:cNvPr id="5" name="Content Placeholder 4" descr="Fluxo do processo de mineração de dados com coleta de dados, limpeza, análise exploratória e modelagem preditiva">
            <a:extLst>
              <a:ext uri="{FF2B5EF4-FFF2-40B4-BE49-F238E27FC236}">
                <a16:creationId xmlns:a16="http://schemas.microsoft.com/office/drawing/2014/main" id="{BC68B708-2BC5-4CF3-9625-6D811216BE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04" r="28512" b="1"/>
          <a:stretch>
            <a:fillRect/>
          </a:stretch>
        </p:blipFill>
        <p:spPr>
          <a:xfrm>
            <a:off x="8168640" y="457199"/>
            <a:ext cx="4023360" cy="5943601"/>
          </a:xfrm>
        </p:spPr>
      </p:pic>
    </p:spTree>
    <p:extLst>
      <p:ext uri="{BB962C8B-B14F-4D97-AF65-F5344CB8AC3E}">
        <p14:creationId xmlns:p14="http://schemas.microsoft.com/office/powerpoint/2010/main" val="1370044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0D48-3161-64A2-52E8-1B526D0273F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69982" y="781493"/>
            <a:ext cx="7254240" cy="5295014"/>
          </a:xfrm>
        </p:spPr>
        <p:txBody>
          <a:bodyPr>
            <a:normAutofit fontScale="92500" lnSpcReduction="20000"/>
          </a:bodyPr>
          <a:lstStyle/>
          <a:p>
            <a:r>
              <a:rPr lang="pt-PT" sz="1800" b="1" noProof="0" dirty="0"/>
              <a:t>Tratamento de </a:t>
            </a:r>
            <a:r>
              <a:rPr lang="pt-PT" sz="1800" b="1" noProof="0" dirty="0" err="1"/>
              <a:t>Outliers</a:t>
            </a:r>
            <a:endParaRPr lang="pt-PT" sz="1800" b="1" noProof="0" dirty="0"/>
          </a:p>
          <a:p>
            <a:r>
              <a:rPr lang="pt-PT" sz="1800" noProof="0" dirty="0" err="1"/>
              <a:t>Detectados</a:t>
            </a:r>
            <a:r>
              <a:rPr lang="pt-PT" sz="1800" noProof="0" dirty="0"/>
              <a:t> </a:t>
            </a:r>
            <a:r>
              <a:rPr lang="pt-PT" sz="1800" noProof="0" dirty="0" err="1"/>
              <a:t>outliers</a:t>
            </a:r>
            <a:r>
              <a:rPr lang="pt-PT" sz="1800" noProof="0" dirty="0"/>
              <a:t> via IQR (~5% dos dados). Aplicada </a:t>
            </a:r>
            <a:r>
              <a:rPr lang="pt-PT" sz="1800" b="1" noProof="0" dirty="0" err="1"/>
              <a:t>Winsorização</a:t>
            </a:r>
            <a:r>
              <a:rPr lang="pt-PT" sz="1800" b="1" noProof="0" dirty="0"/>
              <a:t> (percentis 1% e 99%)</a:t>
            </a:r>
            <a:r>
              <a:rPr lang="pt-PT" sz="1800" noProof="0" dirty="0"/>
              <a:t> para limitar valores extremos sem remover registros. </a:t>
            </a:r>
          </a:p>
          <a:p>
            <a:r>
              <a:rPr lang="pt-PT" sz="1800" b="1" noProof="0" dirty="0"/>
              <a:t>Agregação Temporal</a:t>
            </a:r>
          </a:p>
          <a:p>
            <a:r>
              <a:rPr lang="pt-PT" sz="1800" noProof="0" dirty="0"/>
              <a:t>Dados agregados </a:t>
            </a:r>
            <a:r>
              <a:rPr lang="pt-PT" sz="1800" b="1" noProof="0" dirty="0"/>
              <a:t>por hora (média)</a:t>
            </a:r>
            <a:r>
              <a:rPr lang="pt-PT" sz="1800" noProof="0" dirty="0"/>
              <a:t> reduzindo de 2M para 35k registros. Benefícios: viabilidade computacional, redução de ruído minuto-a-minuto, preservação de padrões diários/semanais.</a:t>
            </a:r>
          </a:p>
          <a:p>
            <a:r>
              <a:rPr lang="pt-PT" sz="1800" b="1" noProof="0" dirty="0"/>
              <a:t>Engenharia de </a:t>
            </a:r>
            <a:r>
              <a:rPr lang="pt-PT" sz="1800" b="1" noProof="0" dirty="0" err="1"/>
              <a:t>Features</a:t>
            </a:r>
            <a:endParaRPr lang="pt-PT" sz="1800" b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noProof="0" dirty="0" err="1"/>
              <a:t>Features</a:t>
            </a:r>
            <a:r>
              <a:rPr lang="pt-PT" sz="1800" b="1" noProof="0" dirty="0"/>
              <a:t> temporais: </a:t>
            </a:r>
            <a:r>
              <a:rPr lang="pt-PT" sz="1800" noProof="0" dirty="0" err="1"/>
              <a:t>hour</a:t>
            </a:r>
            <a:r>
              <a:rPr lang="pt-PT" sz="1800" noProof="0" dirty="0"/>
              <a:t> (0-23), </a:t>
            </a:r>
            <a:r>
              <a:rPr lang="pt-PT" sz="1800" noProof="0" dirty="0" err="1"/>
              <a:t>day_of_week</a:t>
            </a:r>
            <a:r>
              <a:rPr lang="pt-PT" sz="1800" noProof="0" dirty="0"/>
              <a:t> (0-6), </a:t>
            </a:r>
            <a:r>
              <a:rPr lang="pt-PT" sz="1800" noProof="0" dirty="0" err="1"/>
              <a:t>month</a:t>
            </a:r>
            <a:r>
              <a:rPr lang="pt-PT" sz="1800" noProof="0" dirty="0"/>
              <a:t> (1-12), </a:t>
            </a:r>
            <a:r>
              <a:rPr lang="pt-PT" sz="1800" noProof="0" dirty="0" err="1"/>
              <a:t>day_of_year</a:t>
            </a:r>
            <a:r>
              <a:rPr lang="pt-PT" sz="1800" noProof="0" dirty="0"/>
              <a:t>. Capturam padrões Intra diários, semanais e mensais.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noProof="0" dirty="0" err="1"/>
              <a:t>Features</a:t>
            </a:r>
            <a:r>
              <a:rPr lang="pt-PT" sz="1800" b="1" noProof="0" dirty="0"/>
              <a:t> de </a:t>
            </a:r>
            <a:r>
              <a:rPr lang="pt-PT" sz="1800" b="1" noProof="0" dirty="0" err="1"/>
              <a:t>lag</a:t>
            </a:r>
            <a:r>
              <a:rPr lang="pt-PT" sz="1800" b="1" noProof="0" dirty="0"/>
              <a:t>: </a:t>
            </a:r>
            <a:r>
              <a:rPr lang="pt-PT" sz="1800" noProof="0" dirty="0"/>
              <a:t>lag_1 (1h atrás - inércia curto prazo), lag_24 (mesmo horário ontem - padrão diário), lag_168 (mesmo horário semana passada - padrão semanal). Escolha baseada em análise de </a:t>
            </a:r>
            <a:r>
              <a:rPr lang="pt-PT" sz="1800" noProof="0" dirty="0" err="1"/>
              <a:t>autocorrelação</a:t>
            </a:r>
            <a:r>
              <a:rPr lang="pt-PT" sz="1800" noProof="0" dirty="0"/>
              <a:t>.</a:t>
            </a:r>
            <a:br>
              <a:rPr lang="pt-PT" sz="1800" noProof="0" dirty="0"/>
            </a:br>
            <a:endParaRPr lang="pt-PT" sz="1800" noProof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pt-PT" sz="1800" b="1" noProof="0" dirty="0"/>
              <a:t>OBS: Ambas as variantes fazem uso das mesmas variáveis, porém na variante B usa janela de 24h para o LSTM.</a:t>
            </a:r>
          </a:p>
          <a:p>
            <a:endParaRPr lang="pt-PT" noProof="0" dirty="0"/>
          </a:p>
        </p:txBody>
      </p:sp>
      <p:pic>
        <p:nvPicPr>
          <p:cNvPr id="5" name="Content Placeholder 4" descr="Fluxo do processo de mineração de dados com coleta de dados, limpeza, análise exploratória e modelagem preditiva">
            <a:extLst>
              <a:ext uri="{FF2B5EF4-FFF2-40B4-BE49-F238E27FC236}">
                <a16:creationId xmlns:a16="http://schemas.microsoft.com/office/drawing/2014/main" id="{980E0401-B370-687E-F6E4-C042DBA0A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304" r="28512" b="1"/>
          <a:stretch>
            <a:fillRect/>
          </a:stretch>
        </p:blipFill>
        <p:spPr>
          <a:xfrm>
            <a:off x="223904" y="336032"/>
            <a:ext cx="4023360" cy="5943601"/>
          </a:xfrm>
        </p:spPr>
      </p:pic>
    </p:spTree>
    <p:extLst>
      <p:ext uri="{BB962C8B-B14F-4D97-AF65-F5344CB8AC3E}">
        <p14:creationId xmlns:p14="http://schemas.microsoft.com/office/powerpoint/2010/main" val="36654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DC1B4C3-B5CE-4CC8-E896-64B01F282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9810"/>
            <a:ext cx="8248650" cy="175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b="1" noProof="0" dirty="0"/>
              <a:t>Normalização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noProof="0" dirty="0"/>
              <a:t>Aplicada normalização </a:t>
            </a:r>
            <a:r>
              <a:rPr lang="pt-PT" noProof="0" dirty="0" err="1"/>
              <a:t>MinMax</a:t>
            </a:r>
            <a:r>
              <a:rPr lang="pt-PT" noProof="0" dirty="0"/>
              <a:t> [0,1] essencial para RNN: melhora convergência de gradiente, estabiliza treinamento, preserva distribuição original. </a:t>
            </a:r>
            <a:r>
              <a:rPr lang="pt-PT" noProof="0" dirty="0" err="1"/>
              <a:t>Scaler</a:t>
            </a:r>
            <a:r>
              <a:rPr lang="pt-PT" noProof="0" dirty="0"/>
              <a:t> ajustado apenas em treino (evita data </a:t>
            </a:r>
            <a:r>
              <a:rPr lang="pt-PT" noProof="0" dirty="0" err="1"/>
              <a:t>leakage</a:t>
            </a:r>
            <a:r>
              <a:rPr lang="pt-PT" noProof="0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E5895-F7C9-DEF4-EDBB-D09F1A50A41D}"/>
              </a:ext>
            </a:extLst>
          </p:cNvPr>
          <p:cNvSpPr txBox="1"/>
          <p:nvPr/>
        </p:nvSpPr>
        <p:spPr>
          <a:xfrm>
            <a:off x="962025" y="2961115"/>
            <a:ext cx="609600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b="1" noProof="0" dirty="0"/>
              <a:t>Divisão dos Dados</a:t>
            </a:r>
            <a:endParaRPr lang="pt-PT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791DF8-16A1-213D-1878-C9A2967F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78867"/>
              </p:ext>
            </p:extLst>
          </p:nvPr>
        </p:nvGraphicFramePr>
        <p:xfrm>
          <a:off x="1469627" y="3862259"/>
          <a:ext cx="8128000" cy="1589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676881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65204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894734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03259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522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Conjunto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Registros (A)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Uso (A)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Registros (B)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Uso (B)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7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Treino (70%)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24.094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Ajuste parâmetros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sz="1400" dirty="0">
                          <a:effectLst/>
                        </a:rPr>
                        <a:t>~24k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AO" sz="1400" dirty="0">
                          <a:effectLst/>
                        </a:rPr>
                        <a:t>Ajuste (LSTM: 80% para ARIMA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16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Validação (15%)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5.163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 err="1">
                          <a:effectLst/>
                        </a:rPr>
                        <a:t>Hiperparâmetros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sz="1400" dirty="0">
                          <a:effectLst/>
                        </a:rPr>
                        <a:t>~5k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sz="1400" dirty="0">
                          <a:effectLst/>
                        </a:rPr>
                        <a:t>Hiperparâmetros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615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Teste (15%)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5.164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PT" sz="1400" noProof="0" dirty="0">
                          <a:effectLst/>
                        </a:rPr>
                        <a:t>Avaliação final</a:t>
                      </a:r>
                      <a:endParaRPr lang="pt-PT" sz="1400" noProof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sz="1400" dirty="0">
                          <a:effectLst/>
                        </a:rPr>
                        <a:t>~5k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AO" sz="1400" dirty="0">
                          <a:effectLst/>
                        </a:rPr>
                        <a:t>Avaliação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90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789943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 polygons">
  <a:themeElements>
    <a:clrScheme name="Glassmorphism">
      <a:dk1>
        <a:srgbClr val="2A0053"/>
      </a:dk1>
      <a:lt1>
        <a:srgbClr val="FFFFFF"/>
      </a:lt1>
      <a:dk2>
        <a:srgbClr val="000000"/>
      </a:dk2>
      <a:lt2>
        <a:srgbClr val="EEEFE7"/>
      </a:lt2>
      <a:accent1>
        <a:srgbClr val="FF8A28"/>
      </a:accent1>
      <a:accent2>
        <a:srgbClr val="F195FF"/>
      </a:accent2>
      <a:accent3>
        <a:srgbClr val="E227FF"/>
      </a:accent3>
      <a:accent4>
        <a:srgbClr val="FF0004"/>
      </a:accent4>
      <a:accent5>
        <a:srgbClr val="1906C5"/>
      </a:accent5>
      <a:accent6>
        <a:srgbClr val="31B564"/>
      </a:accent6>
      <a:hlink>
        <a:srgbClr val="467886"/>
      </a:hlink>
      <a:folHlink>
        <a:srgbClr val="96607D"/>
      </a:folHlink>
    </a:clrScheme>
    <a:fontScheme name="Custom 82">
      <a:majorFont>
        <a:latin typeface="Chamberi Super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assmorphism_wac_SD_V5 (Prismatic Polygons).pptx" id="{B385A2A1-EF3F-4C3B-9DAC-1996EB6D3A54}" vid="{B3C5DF8C-E290-4834-9BBD-6D53C49DE7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2496</Words>
  <Application>Microsoft Office PowerPoint</Application>
  <PresentationFormat>Widescreen</PresentationFormat>
  <Paragraphs>216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Light</vt:lpstr>
      <vt:lpstr>Arial</vt:lpstr>
      <vt:lpstr>Chamberi Super Display</vt:lpstr>
      <vt:lpstr>Wingdings</vt:lpstr>
      <vt:lpstr>Prismatic polygons</vt:lpstr>
      <vt:lpstr>Previsão da Demanda de Energia Utilizando Modelos ARIMA, RNN e LSTM (Comparativo de Variantes A e B)</vt:lpstr>
      <vt:lpstr>Introdução</vt:lpstr>
      <vt:lpstr>Motivação: importância da previsão de demanda de energia</vt:lpstr>
      <vt:lpstr>Objectivos</vt:lpstr>
      <vt:lpstr>Tratamento dos Dados</vt:lpstr>
      <vt:lpstr>Descrição dos Dados</vt:lpstr>
      <vt:lpstr>Visão geral do processo de mineração de dados</vt:lpstr>
      <vt:lpstr>PowerPoint Presentation</vt:lpstr>
      <vt:lpstr>PowerPoint Presentation</vt:lpstr>
      <vt:lpstr>Desafios Enfrentados e decisões finais</vt:lpstr>
      <vt:lpstr>SARIMA</vt:lpstr>
      <vt:lpstr>LSTM vs RNN</vt:lpstr>
      <vt:lpstr>Implementação</vt:lpstr>
      <vt:lpstr>Modelo ARIMA (p, d, q)</vt:lpstr>
      <vt:lpstr>Modelo RNN</vt:lpstr>
      <vt:lpstr>Modelo LSTM</vt:lpstr>
      <vt:lpstr>Resultados e análise</vt:lpstr>
      <vt:lpstr>PowerPoint Presentation</vt:lpstr>
      <vt:lpstr>PowerPoint Presentation</vt:lpstr>
      <vt:lpstr>Principais descobertas através dos modelos</vt:lpstr>
      <vt:lpstr>Sugestões para melhorias e próximos passos</vt:lpstr>
      <vt:lpstr>Conclusão: Modelos ARIMA, RNN e LSTM impulsionam a previsão eficaz da demanda de energia</vt:lpstr>
      <vt:lpstr>Design e Condições para Alterações Futuras</vt:lpstr>
      <vt:lpstr>Estrutura flexível para atualização dos modelos</vt:lpstr>
      <vt:lpstr>Possíveis adaptações nos dados ou algoritmos</vt:lpstr>
      <vt:lpstr>Recomendações para apresentações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Azevedo</dc:creator>
  <cp:lastModifiedBy>William Azevedo</cp:lastModifiedBy>
  <cp:revision>2</cp:revision>
  <dcterms:created xsi:type="dcterms:W3CDTF">2026-02-05T07:36:42Z</dcterms:created>
  <dcterms:modified xsi:type="dcterms:W3CDTF">2026-02-08T21:02:40Z</dcterms:modified>
</cp:coreProperties>
</file>